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4" r:id="rId3"/>
    <p:sldId id="285" r:id="rId4"/>
    <p:sldId id="286" r:id="rId5"/>
    <p:sldId id="282" r:id="rId6"/>
    <p:sldId id="283" r:id="rId7"/>
    <p:sldId id="288" r:id="rId8"/>
    <p:sldId id="257" r:id="rId9"/>
    <p:sldId id="287" r:id="rId10"/>
    <p:sldId id="280" r:id="rId11"/>
    <p:sldId id="269" r:id="rId12"/>
    <p:sldId id="290" r:id="rId13"/>
    <p:sldId id="291" r:id="rId14"/>
    <p:sldId id="292" r:id="rId15"/>
    <p:sldId id="293" r:id="rId16"/>
    <p:sldId id="297" r:id="rId17"/>
    <p:sldId id="259" r:id="rId18"/>
    <p:sldId id="295" r:id="rId19"/>
    <p:sldId id="271" r:id="rId20"/>
    <p:sldId id="299" r:id="rId21"/>
    <p:sldId id="300" r:id="rId22"/>
    <p:sldId id="301" r:id="rId23"/>
    <p:sldId id="298" r:id="rId24"/>
    <p:sldId id="302" r:id="rId25"/>
    <p:sldId id="307" r:id="rId26"/>
    <p:sldId id="303" r:id="rId27"/>
    <p:sldId id="304" r:id="rId28"/>
    <p:sldId id="305" r:id="rId29"/>
    <p:sldId id="289" r:id="rId30"/>
    <p:sldId id="306" r:id="rId31"/>
  </p:sldIdLst>
  <p:sldSz cx="3779838" cy="5327650"/>
  <p:notesSz cx="6858000" cy="9144000"/>
  <p:defaultTextStyle>
    <a:defPPr>
      <a:defRPr lang="ru-RU"/>
    </a:defPPr>
    <a:lvl1pPr marL="0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1pPr>
    <a:lvl2pPr marL="218542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2pPr>
    <a:lvl3pPr marL="437083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3pPr>
    <a:lvl4pPr marL="655625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4pPr>
    <a:lvl5pPr marL="874166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5pPr>
    <a:lvl6pPr marL="1092708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6pPr>
    <a:lvl7pPr marL="1311250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7pPr>
    <a:lvl8pPr marL="1529791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8pPr>
    <a:lvl9pPr marL="1748333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8">
          <p15:clr>
            <a:srgbClr val="A4A3A4"/>
          </p15:clr>
        </p15:guide>
        <p15:guide id="2" pos="11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010"/>
    <a:srgbClr val="D90012"/>
    <a:srgbClr val="AC48C0"/>
    <a:srgbClr val="46C2AA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645" y="77"/>
      </p:cViewPr>
      <p:guideLst>
        <p:guide orient="horz" pos="1678"/>
        <p:guide pos="11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8" y="871910"/>
            <a:ext cx="3212862" cy="1854811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80" y="2798250"/>
            <a:ext cx="2834879" cy="1286282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6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0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4947" y="283648"/>
            <a:ext cx="815028" cy="4514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864" y="283648"/>
            <a:ext cx="2397835" cy="4514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8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2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6" y="1328214"/>
            <a:ext cx="3260110" cy="2216154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96" y="3565334"/>
            <a:ext cx="3260110" cy="1165423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6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64" y="1418240"/>
            <a:ext cx="1606431" cy="3380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543" y="1418240"/>
            <a:ext cx="1606431" cy="3380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6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283649"/>
            <a:ext cx="3260110" cy="102976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7" y="1306014"/>
            <a:ext cx="1599048" cy="640058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7" y="1946072"/>
            <a:ext cx="1599048" cy="2862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3543" y="1306014"/>
            <a:ext cx="1606923" cy="640058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13543" y="1946072"/>
            <a:ext cx="1606923" cy="2862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2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4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8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5177"/>
            <a:ext cx="1219096" cy="124311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23" y="767084"/>
            <a:ext cx="1913543" cy="3786085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98295"/>
            <a:ext cx="1219096" cy="2961039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5177"/>
            <a:ext cx="1219096" cy="124311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923" y="767084"/>
            <a:ext cx="1913543" cy="3786085"/>
          </a:xfrm>
        </p:spPr>
        <p:txBody>
          <a:bodyPr anchor="t"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98295"/>
            <a:ext cx="1219096" cy="2961039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3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283649"/>
            <a:ext cx="326011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1418240"/>
            <a:ext cx="326011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D1BAB-57F5-43C6-ABBA-E2D6E7CC2B11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4937943"/>
            <a:ext cx="1275695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8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697" y="78799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Что </a:t>
            </a:r>
            <a:r>
              <a:rPr lang="ru-RU" sz="1600" b="1" dirty="0">
                <a:solidFill>
                  <a:schemeClr val="bg1"/>
                </a:solidFill>
              </a:rPr>
              <a:t>тут происходит?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181571"/>
            <a:ext cx="3779838" cy="1146079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1. Что не так на картинке? Опиши все странности</a:t>
            </a:r>
            <a:r>
              <a:rPr lang="ru-RU" sz="1300" b="1" dirty="0">
                <a:solidFill>
                  <a:schemeClr val="bg1"/>
                </a:solidFill>
              </a:rPr>
              <a:t/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2. Устрой соревнование с друзьями: кто найдёт больше странностей</a:t>
            </a:r>
            <a:endParaRPr lang="ru-RU" sz="13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475ABB-CEFB-46F9-A48A-E4F1AF20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022"/>
            <a:ext cx="3779838" cy="366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2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97" y="519289"/>
            <a:ext cx="3612444" cy="1365955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1. Кто </a:t>
            </a:r>
            <a:r>
              <a:rPr lang="ru-RU" sz="1400" dirty="0">
                <a:solidFill>
                  <a:schemeClr val="bg1"/>
                </a:solidFill>
              </a:rPr>
              <a:t>изображён на картинке?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2. Как </a:t>
            </a:r>
            <a:r>
              <a:rPr lang="ru-RU" sz="1400" dirty="0">
                <a:solidFill>
                  <a:schemeClr val="bg1"/>
                </a:solidFill>
              </a:rPr>
              <a:t>их зовут?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3. Что дети и учитель </a:t>
            </a:r>
            <a:r>
              <a:rPr lang="ru-RU" sz="1400" dirty="0">
                <a:solidFill>
                  <a:schemeClr val="bg1"/>
                </a:solidFill>
              </a:rPr>
              <a:t>делают сейчас?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4. Что </a:t>
            </a:r>
            <a:r>
              <a:rPr lang="ru-RU" sz="1400" dirty="0">
                <a:solidFill>
                  <a:schemeClr val="bg1"/>
                </a:solidFill>
              </a:rPr>
              <a:t>они делали два часа назад?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5. Что </a:t>
            </a:r>
            <a:r>
              <a:rPr lang="ru-RU" sz="1400" dirty="0">
                <a:solidFill>
                  <a:schemeClr val="bg1"/>
                </a:solidFill>
              </a:rPr>
              <a:t>они будут делать завтра?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СОЧИНЯЕМ ИСТОРИИ</a:t>
            </a:r>
          </a:p>
        </p:txBody>
      </p:sp>
      <p:pic>
        <p:nvPicPr>
          <p:cNvPr id="1026" name="Picture 2" descr="C:\Users\Olga\Desktop\IMG_6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6438"/>
            <a:ext cx="3779838" cy="3421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774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Время размышлять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2185179"/>
            <a:ext cx="3612444" cy="2973138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Как вы понимаете разницу между «провести время» за </a:t>
            </a:r>
            <a:r>
              <a:rPr lang="ru-RU" sz="1200" b="1" dirty="0" smtClean="0"/>
              <a:t>учёбой </a:t>
            </a:r>
            <a:r>
              <a:rPr lang="ru-RU" sz="1200" b="1" dirty="0"/>
              <a:t>и «приложить усилия»?</a:t>
            </a:r>
          </a:p>
          <a:p>
            <a:pPr marL="228600" indent="-228600">
              <a:buFont typeface="+mj-lt"/>
              <a:buAutoNum type="arabicPeriod"/>
            </a:pPr>
            <a:endParaRPr lang="ru-RU" sz="1200" b="1" i="1" u="sng" dirty="0">
              <a:solidFill>
                <a:schemeClr val="bg1"/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/>
              <a:t>Что важнее в учёбе: проводить много времени за уроками или вкладывать максимум энергии?</a:t>
            </a:r>
            <a:endParaRPr lang="ru-RU" sz="1200" b="1" dirty="0"/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Опишите ситуацию, когда вы достигли успеха в </a:t>
            </a:r>
            <a:r>
              <a:rPr lang="ru-RU" sz="1200" b="1" dirty="0" smtClean="0"/>
              <a:t>учёбе</a:t>
            </a:r>
            <a:r>
              <a:rPr lang="ru-RU" sz="1200" b="1" dirty="0"/>
              <a:t>, приложив настоящие усилия. Что вы при этом чувствовали?</a:t>
            </a:r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/>
              <a:t>Могут ли долгие занятия заменить желание учиться?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373" y="936735"/>
            <a:ext cx="3612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Учёба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это не время.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Учёба – это усилия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8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Время размышлять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2185179"/>
            <a:ext cx="3612444" cy="2973138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Опишите случай из своей жизни, когда вам казалось, что «уже слишком поздно» что-то начинать или исправлять.</a:t>
            </a:r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Как вы понимаете слово «рано» в </a:t>
            </a:r>
            <a:r>
              <a:rPr lang="ru-RU" sz="1200" b="1" dirty="0" smtClean="0"/>
              <a:t>этом выражении? </a:t>
            </a:r>
            <a:endParaRPr lang="ru-RU" sz="1200" b="1" dirty="0"/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/>
              <a:t>Что мешает человеку начинать что-то новое?</a:t>
            </a:r>
            <a:endParaRPr lang="ru-RU" sz="1200" b="1" dirty="0"/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/>
              <a:t>Вспомните пример (из биографии других людей, из своей жизни или жизни своей семьи), доказывающий, что </a:t>
            </a:r>
            <a:r>
              <a:rPr lang="ru-RU" sz="1200" b="1" dirty="0"/>
              <a:t>действовать никогда не поздно.</a:t>
            </a:r>
            <a:endParaRPr lang="ru-RU" sz="1200" b="1" i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373" y="936735"/>
            <a:ext cx="36124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Когда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 думаешь, что уже слишком поздно, на самом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деле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всё ещё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рано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0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Время размышлять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697" y="2015846"/>
            <a:ext cx="3612444" cy="3142471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Опишите случай, когда вы, преодолев трудность (в учёбе, спорте, хобби), почувствовали </a:t>
            </a:r>
            <a:r>
              <a:rPr lang="ru-RU" sz="1200" b="1" dirty="0" smtClean="0"/>
              <a:t>настоящую </a:t>
            </a:r>
            <a:r>
              <a:rPr lang="ru-RU" sz="1200" b="1" dirty="0"/>
              <a:t>радость.</a:t>
            </a:r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Как вы понимаете разницу между «напряжением от принуждения» (например, уборка) и «напряжением от увлечённости» (например, сложный игровой уровень)?</a:t>
            </a:r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Какое чувство сильнее: удовольствие от лёгкого успеха или от победы над сложной задачей? Почему?</a:t>
            </a:r>
          </a:p>
          <a:p>
            <a:pPr marL="228600" indent="-228600"/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373" y="936735"/>
            <a:ext cx="3612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Напряжение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усилия могут быть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удовольствием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06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Время размышлять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85178"/>
            <a:ext cx="3779838" cy="3142471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Как вы понимаете разницу между успехом, доставшимся </a:t>
            </a:r>
            <a:r>
              <a:rPr lang="ru-RU" sz="1200" b="1" dirty="0" smtClean="0"/>
              <a:t>легко </a:t>
            </a:r>
            <a:r>
              <a:rPr lang="ru-RU" sz="1200" b="1" dirty="0"/>
              <a:t>(например, </a:t>
            </a:r>
            <a:r>
              <a:rPr lang="ru-RU" sz="1200" b="1" dirty="0" smtClean="0"/>
              <a:t>выигрыш в лотерею), </a:t>
            </a:r>
            <a:r>
              <a:rPr lang="ru-RU" sz="1200" b="1" dirty="0"/>
              <a:t>и успехом, достигнутым упорным трудом?</a:t>
            </a:r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Опишите случай из вашей жизни или жизни известного человека, где успех стал </a:t>
            </a:r>
            <a:r>
              <a:rPr lang="ru-RU" sz="1200" b="1" dirty="0" smtClean="0"/>
              <a:t>результатом упорного труда.</a:t>
            </a:r>
            <a:endParaRPr lang="ru-RU" sz="1200" b="1" dirty="0"/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/>
              <a:t>Как вы понимаете выражение «делать </a:t>
            </a:r>
            <a:r>
              <a:rPr lang="ru-RU" sz="1200" b="1" dirty="0"/>
              <a:t>всё раньше</a:t>
            </a:r>
            <a:r>
              <a:rPr lang="ru-RU" sz="1200" b="1" dirty="0" smtClean="0"/>
              <a:t>»? О чём идёт речь?</a:t>
            </a:r>
            <a:endParaRPr lang="ru-RU" sz="1200" b="1" dirty="0"/>
          </a:p>
          <a:p>
            <a:pPr marL="228600" indent="-228600"/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022" y="553963"/>
            <a:ext cx="3612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</a:t>
            </a: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тот, кто делает все раньше, только тот, кто прилагает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усилия и старания, </a:t>
            </a:r>
            <a:endParaRPr lang="ru-RU" sz="1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по-настоящему </a:t>
            </a: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сможет насладиться своим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успехом</a:t>
            </a:r>
            <a:endParaRPr lang="ru-RU" sz="1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08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Время размышлять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85178"/>
            <a:ext cx="3779838" cy="3142471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/>
              <a:t>В чём, по-вашему, разница между «не умею» и «ещё </a:t>
            </a:r>
            <a:r>
              <a:rPr lang="ru-RU" sz="1200" b="1" dirty="0"/>
              <a:t>не научился»?</a:t>
            </a:r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Какие чувства и эмоции стоят за утверждением «не умею» (разочарование, смирение, обида)? А за словами «ещё не научился» (надежда, любопытство, решимость)?</a:t>
            </a:r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Приведите пример из школьной жизни, где можно заменить «не умею» на «ещё не научился». Как это меняет отношение к </a:t>
            </a:r>
            <a:r>
              <a:rPr lang="ru-RU" sz="1200" b="1" dirty="0" smtClean="0"/>
              <a:t>проблеме или решаемой задаче?</a:t>
            </a:r>
            <a:endParaRPr lang="ru-RU" sz="1200" b="1" dirty="0"/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Как вы думаете, почему люди (и дети, и взрослые) часто используют окончательное «не умею», вместо временного «ещё не научился»?</a:t>
            </a:r>
            <a:endParaRPr lang="ru-RU" sz="1200" b="1" i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870835"/>
            <a:ext cx="36124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Нет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понятия «не умею» – есть понятие «ещё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научился»</a:t>
            </a:r>
          </a:p>
        </p:txBody>
      </p:sp>
    </p:spTree>
    <p:extLst>
      <p:ext uri="{BB962C8B-B14F-4D97-AF65-F5344CB8AC3E}">
        <p14:creationId xmlns:p14="http://schemas.microsoft.com/office/powerpoint/2010/main" val="441625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Время размышлять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85178"/>
            <a:ext cx="3779838" cy="3142471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Как вы понимаете каждую из составляющих этой </a:t>
            </a:r>
            <a:r>
              <a:rPr lang="ru-RU" sz="1200" b="1" dirty="0" smtClean="0"/>
              <a:t>«моды»: </a:t>
            </a:r>
            <a:r>
              <a:rPr lang="ru-RU" sz="1200" b="1" dirty="0"/>
              <a:t>ухоженный вид, грамотная речь, высокий интеллект, книги?</a:t>
            </a:r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>
              <a:buFont typeface="+mj-lt"/>
              <a:buAutoNum type="arabicPeriod"/>
            </a:pPr>
            <a:r>
              <a:rPr lang="ru-RU" sz="1200" b="1" dirty="0"/>
              <a:t>Приведите пример человека (из жизни, истории, кино), который, по вашему мнению, воплощает этот идеал. Что в нём особенно заметно?</a:t>
            </a:r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Почему, по-вашему, именно эти </a:t>
            </a:r>
            <a:r>
              <a:rPr lang="ru-RU" sz="1200" b="1" dirty="0" smtClean="0"/>
              <a:t>компоненты «моды» </a:t>
            </a:r>
            <a:r>
              <a:rPr lang="ru-RU" sz="1200" b="1" dirty="0"/>
              <a:t>автор цитаты объединил вместе? Что между ними общего?</a:t>
            </a:r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/>
              <a:t>Как, по-вашему, связаны между собой чтение книг и развитие интеллекта и речи?</a:t>
            </a:r>
            <a:endParaRPr lang="ru-RU" sz="1200" b="1" i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90514"/>
            <a:ext cx="36124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Ухоженный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вид, грамотная речь, высокий интеллект и книги – это то, что всегда будет в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моде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1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Сделаем на отлично!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1" y="4119327"/>
            <a:ext cx="3612444" cy="970868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bg1"/>
                </a:solidFill>
              </a:rPr>
              <a:t>Выполни задание :</a:t>
            </a:r>
          </a:p>
          <a:p>
            <a:pPr algn="ctr"/>
            <a:endParaRPr lang="ru-RU" sz="1600" b="1" u="sng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Дополни </a:t>
            </a:r>
            <a:r>
              <a:rPr lang="ru-RU" sz="1400" b="1" dirty="0" smtClean="0">
                <a:solidFill>
                  <a:schemeClr val="bg1"/>
                </a:solidFill>
              </a:rPr>
              <a:t>таблицу своими советами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E938948C-9F64-4619-8BBC-C03BB259B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25323"/>
              </p:ext>
            </p:extLst>
          </p:nvPr>
        </p:nvGraphicFramePr>
        <p:xfrm>
          <a:off x="88370" y="569689"/>
          <a:ext cx="3612444" cy="320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222">
                  <a:extLst>
                    <a:ext uri="{9D8B030D-6E8A-4147-A177-3AD203B41FA5}">
                      <a16:colId xmlns:a16="http://schemas.microsoft.com/office/drawing/2014/main" val="3005524761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2268016444"/>
                    </a:ext>
                  </a:extLst>
                </a:gridCol>
              </a:tblGrid>
              <a:tr h="5342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Советы по выполнению контрольной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Советы по выполнению домашнего задания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37756"/>
                  </a:ext>
                </a:extLst>
              </a:tr>
              <a:tr h="534268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Внимательно читай задание до конца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Выполняй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домашнее задание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тот же день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42211"/>
                  </a:ext>
                </a:extLst>
              </a:tr>
              <a:tr h="534268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Действуй по принципу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«черновик-чистовик»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просто списывай, а вникай в суть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857917"/>
                  </a:ext>
                </a:extLst>
              </a:tr>
              <a:tr h="534268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Распредели время правильно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Создай постоянное учебное место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247921"/>
                  </a:ext>
                </a:extLst>
              </a:tr>
              <a:tr h="5342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861194"/>
                  </a:ext>
                </a:extLst>
              </a:tr>
              <a:tr h="5342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274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44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Сделаем на отлично!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1" y="4119327"/>
            <a:ext cx="3612444" cy="970868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bg1"/>
                </a:solidFill>
              </a:rPr>
              <a:t>Выполни задание :</a:t>
            </a:r>
          </a:p>
          <a:p>
            <a:pPr algn="ctr"/>
            <a:endParaRPr lang="ru-RU" sz="1600" b="1" u="sng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Дополни </a:t>
            </a:r>
            <a:r>
              <a:rPr lang="ru-RU" sz="1400" b="1" dirty="0" smtClean="0">
                <a:solidFill>
                  <a:schemeClr val="bg1"/>
                </a:solidFill>
              </a:rPr>
              <a:t>таблицу своими советами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E938948C-9F64-4619-8BBC-C03BB259B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74470"/>
              </p:ext>
            </p:extLst>
          </p:nvPr>
        </p:nvGraphicFramePr>
        <p:xfrm>
          <a:off x="88370" y="569689"/>
          <a:ext cx="3612444" cy="320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222">
                  <a:extLst>
                    <a:ext uri="{9D8B030D-6E8A-4147-A177-3AD203B41FA5}">
                      <a16:colId xmlns:a16="http://schemas.microsoft.com/office/drawing/2014/main" val="3005524761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2268016444"/>
                    </a:ext>
                  </a:extLst>
                </a:gridCol>
              </a:tblGrid>
              <a:tr h="5342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Советы, </a:t>
                      </a:r>
                      <a:r>
                        <a:rPr lang="ru-RU" sz="1200" dirty="0"/>
                        <a:t>как не опоздать в школу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Советы, </a:t>
                      </a:r>
                      <a:r>
                        <a:rPr lang="ru-RU" sz="1200" dirty="0"/>
                        <a:t>как безопасно дойти до школы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37756"/>
                  </a:ext>
                </a:extLst>
              </a:tr>
              <a:tr h="534268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Вставай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будильнику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Проложи и изучи безопасный маршрут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42211"/>
                  </a:ext>
                </a:extLst>
              </a:tr>
              <a:tr h="53426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Не отвлекайся</a:t>
                      </a:r>
                      <a:r>
                        <a:rPr lang="ru-RU" sz="1200" b="1" baseline="0" dirty="0" smtClean="0"/>
                        <a:t> на </a:t>
                      </a:r>
                      <a:r>
                        <a:rPr lang="ru-RU" sz="1200" b="1" baseline="0" dirty="0" err="1" smtClean="0"/>
                        <a:t>соцсети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Соблюдай правила дорожного движения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857917"/>
                  </a:ext>
                </a:extLst>
              </a:tr>
              <a:tr h="53426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247921"/>
                  </a:ext>
                </a:extLst>
              </a:tr>
              <a:tr h="5342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861194"/>
                  </a:ext>
                </a:extLst>
              </a:tr>
              <a:tr h="5342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274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416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«Диалог вещей»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4101220"/>
            <a:ext cx="3612444" cy="1125536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bg1"/>
                </a:solidFill>
              </a:rPr>
              <a:t>Выполни задания </a:t>
            </a:r>
            <a:r>
              <a:rPr lang="ru-RU" sz="1200" b="1" u="sng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Придумай </a:t>
            </a:r>
            <a:r>
              <a:rPr lang="ru-RU" sz="1200" b="1" dirty="0">
                <a:solidFill>
                  <a:schemeClr val="bg1"/>
                </a:solidFill>
              </a:rPr>
              <a:t>и разыграй </a:t>
            </a:r>
            <a:r>
              <a:rPr lang="ru-RU" sz="1200" b="1" dirty="0" smtClean="0">
                <a:solidFill>
                  <a:schemeClr val="bg1"/>
                </a:solidFill>
              </a:rPr>
              <a:t>	с соседом по </a:t>
            </a:r>
            <a:r>
              <a:rPr lang="ru-RU" sz="1200" b="1" dirty="0" err="1" smtClean="0">
                <a:solidFill>
                  <a:schemeClr val="bg1"/>
                </a:solidFill>
              </a:rPr>
              <a:t>парет</a:t>
            </a:r>
            <a:r>
              <a:rPr lang="ru-RU" sz="1200" b="1" dirty="0" smtClean="0">
                <a:solidFill>
                  <a:schemeClr val="bg1"/>
                </a:solidFill>
              </a:rPr>
              <a:t> диалог </a:t>
            </a:r>
            <a:r>
              <a:rPr lang="ru-RU" sz="1200" b="1" dirty="0">
                <a:solidFill>
                  <a:schemeClr val="bg1"/>
                </a:solidFill>
              </a:rPr>
              <a:t>между </a:t>
            </a:r>
            <a:r>
              <a:rPr lang="ru-RU" sz="1200" b="1" dirty="0" smtClean="0">
                <a:solidFill>
                  <a:schemeClr val="bg1"/>
                </a:solidFill>
              </a:rPr>
              <a:t>КАРАНДАШОМ </a:t>
            </a:r>
            <a:r>
              <a:rPr lang="ru-RU" sz="1200" b="1" dirty="0">
                <a:solidFill>
                  <a:schemeClr val="bg1"/>
                </a:solidFill>
              </a:rPr>
              <a:t>и ЛАСТИКОМ, которые остались ночью в пенале.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О </a:t>
            </a:r>
            <a:r>
              <a:rPr lang="ru-RU" sz="1200" b="1" dirty="0">
                <a:solidFill>
                  <a:schemeClr val="bg1"/>
                </a:solidFill>
              </a:rPr>
              <a:t>чём они могут спорить? О чём мечтать?</a:t>
            </a:r>
            <a:endParaRPr lang="ru-RU" sz="13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Olga\Desktop\image-04-12-25-09-5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1570"/>
            <a:ext cx="3779838" cy="350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094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697" y="0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Что </a:t>
            </a:r>
            <a:r>
              <a:rPr lang="ru-RU" sz="1600" b="1" dirty="0">
                <a:solidFill>
                  <a:schemeClr val="bg1"/>
                </a:solidFill>
              </a:rPr>
              <a:t>тут происходит?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181571"/>
            <a:ext cx="3779838" cy="1146079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1. Что не так на картинке? Опиши все странности</a:t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2. Устрой соревнование с друзьями: кто найдёт больше странностей</a:t>
            </a:r>
            <a:endParaRPr lang="ru-RU" sz="1300" b="1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7FE156-262B-429A-8B08-D6D727AF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756"/>
            <a:ext cx="3779838" cy="375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598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672" y="169333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«Рецепт хорошего настроения»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697" y="2952574"/>
            <a:ext cx="3612444" cy="2206021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bg1"/>
                </a:solidFill>
              </a:rPr>
              <a:t>Выполни задания :</a:t>
            </a:r>
          </a:p>
          <a:p>
            <a:pPr algn="ctr"/>
            <a:endParaRPr lang="ru-RU" sz="1200" b="1" u="sng" dirty="0">
              <a:solidFill>
                <a:schemeClr val="bg1"/>
              </a:solidFill>
            </a:endParaRPr>
          </a:p>
          <a:p>
            <a:pPr algn="just"/>
            <a:r>
              <a:rPr lang="ru-RU" sz="1200" b="1" dirty="0">
                <a:solidFill>
                  <a:schemeClr val="bg1"/>
                </a:solidFill>
              </a:rPr>
              <a:t>Составь самый настоящий рецепт, например, «Радости» или «Смеха».</a:t>
            </a:r>
          </a:p>
          <a:p>
            <a:pPr algn="just"/>
            <a:endParaRPr lang="ru-RU" sz="1200" b="1" dirty="0">
              <a:solidFill>
                <a:schemeClr val="bg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1. Ингредиенты</a:t>
            </a:r>
            <a:r>
              <a:rPr lang="ru-RU" sz="1200" b="1" dirty="0">
                <a:solidFill>
                  <a:schemeClr val="bg1"/>
                </a:solidFill>
              </a:rPr>
              <a:t>: </a:t>
            </a:r>
            <a:r>
              <a:rPr lang="ru-RU" sz="1200" b="1" dirty="0" smtClean="0">
                <a:solidFill>
                  <a:schemeClr val="bg1"/>
                </a:solidFill>
              </a:rPr>
              <a:t>…</a:t>
            </a:r>
          </a:p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Например</a:t>
            </a:r>
            <a:r>
              <a:rPr lang="ru-RU" sz="1200" b="1" dirty="0">
                <a:solidFill>
                  <a:schemeClr val="bg1"/>
                </a:solidFill>
              </a:rPr>
              <a:t>, 1 стакан солнечных лучей, щепотка щекотки</a:t>
            </a:r>
            <a:r>
              <a:rPr lang="ru-RU" sz="1200" b="1" dirty="0" smtClean="0">
                <a:solidFill>
                  <a:schemeClr val="bg1"/>
                </a:solidFill>
              </a:rPr>
              <a:t>...</a:t>
            </a:r>
            <a:endParaRPr lang="ru-RU" sz="1200" b="1" dirty="0">
              <a:solidFill>
                <a:schemeClr val="bg1"/>
              </a:solidFill>
            </a:endParaRPr>
          </a:p>
          <a:p>
            <a:pPr algn="just"/>
            <a:endParaRPr lang="ru-RU" sz="1200" b="1" dirty="0">
              <a:solidFill>
                <a:schemeClr val="bg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2. Способ </a:t>
            </a:r>
            <a:r>
              <a:rPr lang="ru-RU" sz="1200" b="1" dirty="0">
                <a:solidFill>
                  <a:schemeClr val="bg1"/>
                </a:solidFill>
              </a:rPr>
              <a:t>приготовления: </a:t>
            </a:r>
            <a:r>
              <a:rPr lang="ru-RU" sz="1200" b="1" dirty="0" smtClean="0">
                <a:solidFill>
                  <a:schemeClr val="bg1"/>
                </a:solidFill>
              </a:rPr>
              <a:t>…</a:t>
            </a:r>
          </a:p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Например, соедините двух друзей, добавьте к ним чашку юмора…</a:t>
            </a:r>
            <a:endParaRPr lang="ru-RU" sz="1300" b="1" dirty="0">
              <a:solidFill>
                <a:schemeClr val="bg1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510EA38-F6EF-46AC-9136-A3ABC8DD4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289"/>
            <a:ext cx="3779838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45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ga\Desktop\image-04-12-25-10-07.jpeg"/>
          <p:cNvPicPr>
            <a:picLocks noChangeAspect="1" noChangeArrowheads="1"/>
          </p:cNvPicPr>
          <p:nvPr/>
        </p:nvPicPr>
        <p:blipFill>
          <a:blip r:embed="rId2"/>
          <a:srcRect b="9282"/>
          <a:stretch>
            <a:fillRect/>
          </a:stretch>
        </p:blipFill>
        <p:spPr bwMode="auto">
          <a:xfrm>
            <a:off x="0" y="518333"/>
            <a:ext cx="3779838" cy="30012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528204"/>
            <a:ext cx="3779838" cy="1799446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Выполни задания :</a:t>
            </a:r>
          </a:p>
          <a:p>
            <a:pPr algn="ctr"/>
            <a:endParaRPr lang="ru-RU" sz="1100" b="1" u="sng" dirty="0">
              <a:solidFill>
                <a:schemeClr val="bg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bg1"/>
                </a:solidFill>
              </a:rPr>
              <a:t>1. Расскажи историю, которая начинается словами: </a:t>
            </a:r>
            <a:r>
              <a:rPr lang="ru-RU" sz="1100" b="1" dirty="0">
                <a:solidFill>
                  <a:schemeClr val="bg1"/>
                </a:solidFill>
              </a:rPr>
              <a:t>«Если бы у меня была </a:t>
            </a:r>
            <a:r>
              <a:rPr lang="ru-RU" sz="1100" b="1" dirty="0" err="1">
                <a:solidFill>
                  <a:schemeClr val="bg1"/>
                </a:solidFill>
              </a:rPr>
              <a:t>суперспособность</a:t>
            </a:r>
            <a:r>
              <a:rPr lang="ru-RU" sz="1100" b="1" dirty="0">
                <a:solidFill>
                  <a:schemeClr val="bg1"/>
                </a:solidFill>
              </a:rPr>
              <a:t> говорить на языке животных, я бы</a:t>
            </a:r>
            <a:r>
              <a:rPr lang="ru-RU" sz="1100" b="1" dirty="0" smtClean="0">
                <a:solidFill>
                  <a:schemeClr val="bg1"/>
                </a:solidFill>
              </a:rPr>
              <a:t>...»</a:t>
            </a:r>
            <a:endParaRPr lang="ru-RU" sz="1100" b="1" dirty="0">
              <a:solidFill>
                <a:schemeClr val="bg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bg1"/>
                </a:solidFill>
              </a:rPr>
              <a:t>2. Поразмышляй: какая </a:t>
            </a:r>
            <a:r>
              <a:rPr lang="ru-RU" sz="1100" b="1" dirty="0">
                <a:solidFill>
                  <a:schemeClr val="bg1"/>
                </a:solidFill>
              </a:rPr>
              <a:t>проблема могла бы из-за этого возникнуть</a:t>
            </a:r>
            <a:r>
              <a:rPr lang="ru-RU" sz="1100" b="1" dirty="0" smtClean="0">
                <a:solidFill>
                  <a:schemeClr val="bg1"/>
                </a:solidFill>
              </a:rPr>
              <a:t>?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bg1"/>
                </a:solidFill>
              </a:rPr>
              <a:t>3. Какой </a:t>
            </a:r>
            <a:r>
              <a:rPr lang="ru-RU" sz="1100" b="1" dirty="0" err="1" smtClean="0">
                <a:solidFill>
                  <a:schemeClr val="bg1"/>
                </a:solidFill>
              </a:rPr>
              <a:t>суперспособностью</a:t>
            </a:r>
            <a:r>
              <a:rPr lang="ru-RU" sz="1100" b="1" dirty="0" smtClean="0">
                <a:solidFill>
                  <a:schemeClr val="bg1"/>
                </a:solidFill>
              </a:rPr>
              <a:t> хотел бы обладать ты? Расскажи о ней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779838" cy="50062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«Если бы у меня была </a:t>
            </a:r>
            <a:r>
              <a:rPr lang="ru-RU" sz="1600" b="1" dirty="0" err="1">
                <a:solidFill>
                  <a:schemeClr val="bg1"/>
                </a:solidFill>
              </a:rPr>
              <a:t>суперспособность</a:t>
            </a:r>
            <a:r>
              <a:rPr lang="ru-RU" sz="1600" b="1" dirty="0">
                <a:solidFill>
                  <a:schemeClr val="bg1"/>
                </a:solidFill>
              </a:rPr>
              <a:t>...»</a:t>
            </a:r>
          </a:p>
        </p:txBody>
      </p:sp>
    </p:spTree>
    <p:extLst>
      <p:ext uri="{BB962C8B-B14F-4D97-AF65-F5344CB8AC3E}">
        <p14:creationId xmlns:p14="http://schemas.microsoft.com/office/powerpoint/2010/main" val="3598725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DEDFF4B-9ACF-4DBD-9122-A45311A4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"/>
            <a:ext cx="3779838" cy="531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672" y="169332"/>
            <a:ext cx="3612444" cy="50062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«Загадочная коробка»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697" y="2952575"/>
            <a:ext cx="3612444" cy="1972510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Представь, ты нашёл(а) старую коробку. </a:t>
            </a:r>
          </a:p>
          <a:p>
            <a:pPr algn="ctr"/>
            <a:endParaRPr lang="ru-RU" sz="12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u="sng" dirty="0" smtClean="0">
                <a:solidFill>
                  <a:schemeClr val="bg1"/>
                </a:solidFill>
              </a:rPr>
              <a:t>Выполни </a:t>
            </a:r>
            <a:r>
              <a:rPr lang="ru-RU" sz="1200" b="1" u="sng" dirty="0">
                <a:solidFill>
                  <a:schemeClr val="bg1"/>
                </a:solidFill>
              </a:rPr>
              <a:t>задания :</a:t>
            </a:r>
          </a:p>
          <a:p>
            <a:pPr algn="ctr"/>
            <a:endParaRPr lang="ru-RU" sz="1200" b="1" u="sng" dirty="0">
              <a:solidFill>
                <a:schemeClr val="bg1"/>
              </a:solidFill>
            </a:endParaRPr>
          </a:p>
          <a:p>
            <a:pPr marL="228600" indent="-228600" algn="just"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</a:rPr>
              <a:t>Опиши </a:t>
            </a:r>
            <a:r>
              <a:rPr lang="ru-RU" sz="1200" b="1" dirty="0">
                <a:solidFill>
                  <a:schemeClr val="bg1"/>
                </a:solidFill>
              </a:rPr>
              <a:t>её (цвет, размер, запах, звук, если потрясти).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marL="228600" indent="-228600" algn="just"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</a:rPr>
              <a:t>Теперь </a:t>
            </a:r>
            <a:r>
              <a:rPr lang="ru-RU" sz="1200" b="1" dirty="0">
                <a:solidFill>
                  <a:schemeClr val="bg1"/>
                </a:solidFill>
              </a:rPr>
              <a:t>придумай и расскажи, КАК она оказалась у тебя и что </a:t>
            </a:r>
            <a:r>
              <a:rPr lang="ru-RU" sz="1200" b="1" dirty="0" smtClean="0">
                <a:solidFill>
                  <a:schemeClr val="bg1"/>
                </a:solidFill>
              </a:rPr>
              <a:t>может быть внутри.</a:t>
            </a:r>
          </a:p>
          <a:p>
            <a:pPr marL="228600" indent="-228600" algn="just"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</a:rPr>
              <a:t>Если бы ты собирал коробку с секретами, то что бы положил внутрь?</a:t>
            </a:r>
            <a:endParaRPr lang="ru-RU" sz="1200" b="1" dirty="0">
              <a:solidFill>
                <a:schemeClr val="bg1"/>
              </a:solidFill>
            </a:endParaRPr>
          </a:p>
          <a:p>
            <a:pPr algn="just"/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47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зображение пина-истории">
            <a:extLst>
              <a:ext uri="{FF2B5EF4-FFF2-40B4-BE49-F238E27FC236}">
                <a16:creationId xmlns:a16="http://schemas.microsoft.com/office/drawing/2014/main" id="{322E6592-4334-4E9A-AE1E-E331BD8F4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" y="0"/>
            <a:ext cx="377304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0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«Волшебное превращение»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4016553"/>
            <a:ext cx="3612444" cy="1311097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bg1"/>
                </a:solidFill>
              </a:rPr>
              <a:t>Выполни задания :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Вообрази, что ты на один день стал(а) ЗЕРКАЛОМ. 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100" b="1" dirty="0" smtClean="0">
                <a:solidFill>
                  <a:schemeClr val="bg1"/>
                </a:solidFill>
              </a:rPr>
              <a:t>Опиши </a:t>
            </a:r>
            <a:r>
              <a:rPr lang="ru-RU" sz="1100" b="1" dirty="0">
                <a:solidFill>
                  <a:schemeClr val="bg1"/>
                </a:solidFill>
              </a:rPr>
              <a:t>свой день: что ты видел(а), что чувствовал(а), о чём думал(а</a:t>
            </a:r>
            <a:r>
              <a:rPr lang="ru-RU" sz="1100" b="1" dirty="0" smtClean="0">
                <a:solidFill>
                  <a:schemeClr val="bg1"/>
                </a:solidFill>
              </a:rPr>
              <a:t>)? Начни </a:t>
            </a:r>
            <a:r>
              <a:rPr lang="ru-RU" sz="1100" b="1" dirty="0">
                <a:solidFill>
                  <a:schemeClr val="bg1"/>
                </a:solidFill>
              </a:rPr>
              <a:t>так: «Сегодня со мной приключилась необычная история</a:t>
            </a:r>
            <a:r>
              <a:rPr lang="ru-RU" sz="1100" b="1" dirty="0" smtClean="0">
                <a:solidFill>
                  <a:schemeClr val="bg1"/>
                </a:solidFill>
              </a:rPr>
              <a:t>...»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 smtClean="0">
                <a:solidFill>
                  <a:schemeClr val="bg1"/>
                </a:solidFill>
              </a:rPr>
              <a:t>В какой предмет тебе интересно было бы превратиться и почему?</a:t>
            </a:r>
            <a:endParaRPr lang="ru-RU" sz="13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7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ga\Desktop\image-04-12-25-10-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79838" cy="5327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8372" y="0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«В погоне за синонимами»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697" y="1620571"/>
            <a:ext cx="3612444" cy="3512743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bg1"/>
                </a:solidFill>
              </a:rPr>
              <a:t>Выполни задания :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В </a:t>
            </a:r>
            <a:r>
              <a:rPr lang="ru-RU" sz="1600" b="1" dirty="0" smtClean="0">
                <a:solidFill>
                  <a:schemeClr val="bg1"/>
                </a:solidFill>
              </a:rPr>
              <a:t>предложениях </a:t>
            </a:r>
            <a:r>
              <a:rPr lang="ru-RU" sz="1600" b="1" dirty="0">
                <a:solidFill>
                  <a:schemeClr val="bg1"/>
                </a:solidFill>
              </a:rPr>
              <a:t>слово «интересный» убежало! Замени его </a:t>
            </a:r>
            <a:r>
              <a:rPr lang="ru-RU" sz="1600" b="1" dirty="0" smtClean="0">
                <a:solidFill>
                  <a:schemeClr val="bg1"/>
                </a:solidFill>
              </a:rPr>
              <a:t>синонимами, </a:t>
            </a:r>
            <a:r>
              <a:rPr lang="ru-RU" sz="1600" b="1" dirty="0">
                <a:solidFill>
                  <a:schemeClr val="bg1"/>
                </a:solidFill>
              </a:rPr>
              <a:t>чтобы </a:t>
            </a:r>
            <a:r>
              <a:rPr lang="ru-RU" sz="1600" b="1" dirty="0" smtClean="0">
                <a:solidFill>
                  <a:schemeClr val="bg1"/>
                </a:solidFill>
              </a:rPr>
              <a:t>предложения «заиграли» </a:t>
            </a:r>
            <a:r>
              <a:rPr lang="ru-RU" sz="1600" b="1" dirty="0">
                <a:solidFill>
                  <a:schemeClr val="bg1"/>
                </a:solidFill>
              </a:rPr>
              <a:t>новыми красками.</a:t>
            </a:r>
          </a:p>
          <a:p>
            <a:pPr indent="180975" algn="just">
              <a:buFont typeface="+mj-lt"/>
              <a:buAutoNum type="arabicPeriod"/>
            </a:pPr>
            <a:endParaRPr lang="ru-RU" sz="16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У </a:t>
            </a:r>
            <a:r>
              <a:rPr lang="ru-RU" sz="1600" b="1" dirty="0">
                <a:solidFill>
                  <a:schemeClr val="bg1"/>
                </a:solidFill>
              </a:rPr>
              <a:t>меня </a:t>
            </a:r>
            <a:r>
              <a:rPr lang="ru-RU" sz="1600" b="1" dirty="0" smtClean="0">
                <a:solidFill>
                  <a:schemeClr val="bg1"/>
                </a:solidFill>
              </a:rPr>
              <a:t>родилась интересная идея.</a:t>
            </a:r>
            <a:endParaRPr lang="ru-RU" sz="16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endParaRPr lang="ru-RU" sz="16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Мы </a:t>
            </a:r>
            <a:r>
              <a:rPr lang="ru-RU" sz="1600" b="1" dirty="0">
                <a:solidFill>
                  <a:schemeClr val="bg1"/>
                </a:solidFill>
              </a:rPr>
              <a:t>прочитали интересную </a:t>
            </a:r>
            <a:r>
              <a:rPr lang="ru-RU" sz="1600" b="1" dirty="0" smtClean="0">
                <a:solidFill>
                  <a:schemeClr val="bg1"/>
                </a:solidFill>
              </a:rPr>
              <a:t>книгу.</a:t>
            </a:r>
            <a:endParaRPr lang="ru-RU" sz="16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endParaRPr lang="ru-RU" sz="16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Это </a:t>
            </a:r>
            <a:r>
              <a:rPr lang="ru-RU" sz="1600" b="1" dirty="0">
                <a:solidFill>
                  <a:schemeClr val="bg1"/>
                </a:solidFill>
              </a:rPr>
              <a:t>был интересный </a:t>
            </a:r>
            <a:r>
              <a:rPr lang="ru-RU" sz="1600" b="1" dirty="0" smtClean="0">
                <a:solidFill>
                  <a:schemeClr val="bg1"/>
                </a:solidFill>
              </a:rPr>
              <a:t>урок.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20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ga\Desktop\image-04-12-25-10-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79838" cy="5327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8372" y="0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«В погоне за синонимами»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697" y="1620571"/>
            <a:ext cx="3612444" cy="3512743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bg1"/>
                </a:solidFill>
              </a:rPr>
              <a:t>Выполни задания :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В </a:t>
            </a:r>
            <a:r>
              <a:rPr lang="ru-RU" sz="1600" b="1" dirty="0" smtClean="0">
                <a:solidFill>
                  <a:schemeClr val="bg1"/>
                </a:solidFill>
              </a:rPr>
              <a:t>предложениях </a:t>
            </a:r>
            <a:r>
              <a:rPr lang="ru-RU" sz="1600" b="1" dirty="0">
                <a:solidFill>
                  <a:schemeClr val="bg1"/>
                </a:solidFill>
              </a:rPr>
              <a:t>слово </a:t>
            </a:r>
            <a:r>
              <a:rPr lang="ru-RU" sz="1600" b="1" dirty="0" smtClean="0">
                <a:solidFill>
                  <a:schemeClr val="bg1"/>
                </a:solidFill>
              </a:rPr>
              <a:t>«хороший» </a:t>
            </a:r>
            <a:r>
              <a:rPr lang="ru-RU" sz="1600" b="1" dirty="0">
                <a:solidFill>
                  <a:schemeClr val="bg1"/>
                </a:solidFill>
              </a:rPr>
              <a:t>убежало! Замени его </a:t>
            </a:r>
            <a:r>
              <a:rPr lang="ru-RU" sz="1600" b="1" dirty="0" smtClean="0">
                <a:solidFill>
                  <a:schemeClr val="bg1"/>
                </a:solidFill>
              </a:rPr>
              <a:t>синонимами, </a:t>
            </a:r>
            <a:r>
              <a:rPr lang="ru-RU" sz="1600" b="1" dirty="0">
                <a:solidFill>
                  <a:schemeClr val="bg1"/>
                </a:solidFill>
              </a:rPr>
              <a:t>чтобы </a:t>
            </a:r>
            <a:r>
              <a:rPr lang="ru-RU" sz="1600" b="1" dirty="0" smtClean="0">
                <a:solidFill>
                  <a:schemeClr val="bg1"/>
                </a:solidFill>
              </a:rPr>
              <a:t>предложения «заиграли» </a:t>
            </a:r>
            <a:r>
              <a:rPr lang="ru-RU" sz="1600" b="1" dirty="0">
                <a:solidFill>
                  <a:schemeClr val="bg1"/>
                </a:solidFill>
              </a:rPr>
              <a:t>новыми красками.</a:t>
            </a:r>
          </a:p>
          <a:p>
            <a:pPr indent="180975" algn="just">
              <a:buFont typeface="+mj-lt"/>
              <a:buAutoNum type="arabicPeriod"/>
            </a:pPr>
            <a:endParaRPr lang="ru-RU" sz="16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Сегодня хороший день.</a:t>
            </a:r>
            <a:endParaRPr lang="ru-RU" sz="16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endParaRPr lang="ru-RU" sz="16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У нас хороший учитель.</a:t>
            </a:r>
            <a:endParaRPr lang="ru-RU" sz="16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endParaRPr lang="ru-RU" sz="16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600" b="1" smtClean="0">
                <a:solidFill>
                  <a:schemeClr val="bg1"/>
                </a:solidFill>
              </a:rPr>
              <a:t>У артиста хороший голос.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26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0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«Оживи неживое»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697" y="3367889"/>
            <a:ext cx="3612444" cy="176542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bg1"/>
                </a:solidFill>
              </a:rPr>
              <a:t>Выполни задания 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Выбери </a:t>
            </a:r>
            <a:r>
              <a:rPr lang="ru-RU" sz="1600" b="1" dirty="0">
                <a:solidFill>
                  <a:schemeClr val="bg1"/>
                </a:solidFill>
              </a:rPr>
              <a:t>один </a:t>
            </a:r>
            <a:r>
              <a:rPr lang="ru-RU" sz="1600" b="1" dirty="0" smtClean="0">
                <a:solidFill>
                  <a:schemeClr val="bg1"/>
                </a:solidFill>
              </a:rPr>
              <a:t>из предметов: </a:t>
            </a:r>
            <a:r>
              <a:rPr lang="ru-RU" sz="1600" b="1" dirty="0">
                <a:solidFill>
                  <a:schemeClr val="bg1"/>
                </a:solidFill>
              </a:rPr>
              <a:t>УЛИЧНЫЙ ФОНАРЬ или </a:t>
            </a:r>
            <a:r>
              <a:rPr lang="ru-RU" sz="1600" b="1" dirty="0" smtClean="0">
                <a:solidFill>
                  <a:schemeClr val="bg1"/>
                </a:solidFill>
              </a:rPr>
              <a:t>ЗОНТ.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Расскажи </a:t>
            </a:r>
            <a:r>
              <a:rPr lang="ru-RU" sz="1600" b="1" dirty="0">
                <a:solidFill>
                  <a:schemeClr val="bg1"/>
                </a:solidFill>
              </a:rPr>
              <a:t>его историю от первого лица. О чём он грустит? Чему радуется? Чего боится?</a:t>
            </a:r>
          </a:p>
        </p:txBody>
      </p:sp>
      <p:pic>
        <p:nvPicPr>
          <p:cNvPr id="5122" name="Picture 2" descr="C:\Users\Olga\Desktop\image-04-12-25-10-2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09" y="370937"/>
            <a:ext cx="3550817" cy="3019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126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F52878F1-C9E9-43F5-9333-FE1549A6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0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«Что было дальше?»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697" y="3159659"/>
            <a:ext cx="3612444" cy="2167991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bg1"/>
                </a:solidFill>
              </a:rPr>
              <a:t>Выполни задания 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</a:rPr>
              <a:t>Перед тобой начало истории. Продолжи её</a:t>
            </a:r>
            <a:r>
              <a:rPr lang="ru-RU" sz="1600" b="1" i="1" dirty="0" smtClean="0">
                <a:solidFill>
                  <a:schemeClr val="bg1"/>
                </a:solidFill>
              </a:rPr>
              <a:t>!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Дверь </a:t>
            </a:r>
            <a:r>
              <a:rPr lang="ru-RU" sz="1400" b="1" dirty="0">
                <a:solidFill>
                  <a:schemeClr val="bg1"/>
                </a:solidFill>
              </a:rPr>
              <a:t>медленно скрипнула, и на пороге </a:t>
            </a:r>
            <a:r>
              <a:rPr lang="ru-RU" sz="1400" b="1" dirty="0" smtClean="0">
                <a:solidFill>
                  <a:schemeClr val="bg1"/>
                </a:solidFill>
              </a:rPr>
              <a:t>появилось маленькое, </a:t>
            </a:r>
            <a:r>
              <a:rPr lang="ru-RU" sz="1400" b="1" dirty="0">
                <a:solidFill>
                  <a:schemeClr val="bg1"/>
                </a:solidFill>
              </a:rPr>
              <a:t>совсем не </a:t>
            </a:r>
            <a:r>
              <a:rPr lang="ru-RU" sz="1400" b="1" dirty="0" smtClean="0">
                <a:solidFill>
                  <a:schemeClr val="bg1"/>
                </a:solidFill>
              </a:rPr>
              <a:t>страшное </a:t>
            </a:r>
            <a:r>
              <a:rPr lang="ru-RU" sz="1400" b="1" dirty="0">
                <a:solidFill>
                  <a:schemeClr val="bg1"/>
                </a:solidFill>
              </a:rPr>
              <a:t>привидение, которое говорило шёпотом: </a:t>
            </a:r>
            <a:r>
              <a:rPr lang="ru-RU" sz="1400" b="1" dirty="0" smtClean="0">
                <a:solidFill>
                  <a:schemeClr val="bg1"/>
                </a:solidFill>
              </a:rPr>
              <a:t>«Можно </a:t>
            </a:r>
            <a:r>
              <a:rPr lang="ru-RU" sz="1400" b="1" dirty="0">
                <a:solidFill>
                  <a:schemeClr val="bg1"/>
                </a:solidFill>
              </a:rPr>
              <a:t>я побуду с тобой? Мне одиноко</a:t>
            </a:r>
            <a:r>
              <a:rPr lang="ru-RU" sz="1400" b="1" dirty="0" smtClean="0">
                <a:solidFill>
                  <a:schemeClr val="bg1"/>
                </a:solidFill>
              </a:rPr>
              <a:t>...»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54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835EA46-6718-462B-A90C-A76899391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0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Время </a:t>
            </a:r>
            <a:r>
              <a:rPr lang="ru-RU" sz="1600" b="1" dirty="0" err="1" smtClean="0">
                <a:solidFill>
                  <a:schemeClr val="bg1"/>
                </a:solidFill>
              </a:rPr>
              <a:t>креатива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697" y="3476445"/>
            <a:ext cx="3612444" cy="1656869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bg1"/>
                </a:solidFill>
              </a:rPr>
              <a:t>Выполни задания </a:t>
            </a:r>
            <a:endParaRPr lang="ru-RU" sz="1600" b="1" u="sng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Составь объявления для сказочной газеты</a:t>
            </a:r>
            <a:endParaRPr lang="ru-RU" sz="1400" b="1" dirty="0">
              <a:solidFill>
                <a:schemeClr val="bg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Например: «Продаётся </a:t>
            </a:r>
            <a:r>
              <a:rPr lang="ru-RU" sz="1400" b="1" dirty="0">
                <a:solidFill>
                  <a:schemeClr val="bg1"/>
                </a:solidFill>
              </a:rPr>
              <a:t>сапог-скороход, немного </a:t>
            </a:r>
            <a:r>
              <a:rPr lang="ru-RU" sz="1400" b="1" dirty="0" smtClean="0">
                <a:solidFill>
                  <a:schemeClr val="bg1"/>
                </a:solidFill>
              </a:rPr>
              <a:t>разношенный</a:t>
            </a:r>
            <a:r>
              <a:rPr lang="ru-RU" sz="1400" b="1" dirty="0">
                <a:solidFill>
                  <a:schemeClr val="bg1"/>
                </a:solidFill>
              </a:rPr>
              <a:t>», «Ищу попутчика на помеле до Тридевятого царства».</a:t>
            </a:r>
          </a:p>
        </p:txBody>
      </p:sp>
    </p:spTree>
    <p:extLst>
      <p:ext uri="{BB962C8B-B14F-4D97-AF65-F5344CB8AC3E}">
        <p14:creationId xmlns:p14="http://schemas.microsoft.com/office/powerpoint/2010/main" val="584194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643467"/>
            <a:ext cx="3612444" cy="1365955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Кто </a:t>
            </a:r>
            <a:r>
              <a:rPr lang="ru-RU" sz="1400" dirty="0">
                <a:solidFill>
                  <a:schemeClr val="bg1"/>
                </a:solidFill>
              </a:rPr>
              <a:t>изображён на картинке?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Сколько ему лет</a:t>
            </a:r>
            <a:r>
              <a:rPr lang="ru-RU" sz="1400" dirty="0">
                <a:solidFill>
                  <a:schemeClr val="bg1"/>
                </a:solidFill>
              </a:rPr>
              <a:t>?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Где </a:t>
            </a:r>
            <a:r>
              <a:rPr lang="ru-RU" sz="1400" dirty="0">
                <a:solidFill>
                  <a:schemeClr val="bg1"/>
                </a:solidFill>
              </a:rPr>
              <a:t>он?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Что  </a:t>
            </a:r>
            <a:r>
              <a:rPr lang="ru-RU" sz="1400" dirty="0">
                <a:solidFill>
                  <a:schemeClr val="bg1"/>
                </a:solidFill>
              </a:rPr>
              <a:t>он делает?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>
              <a:buAutoNum type="arabicPeriod"/>
            </a:pPr>
            <a:r>
              <a:rPr lang="en-US" altLang="en-US" sz="1400" dirty="0" err="1" smtClean="0">
                <a:solidFill>
                  <a:schemeClr val="bg1"/>
                </a:solidFill>
              </a:rPr>
              <a:t>Какие</a:t>
            </a:r>
            <a:r>
              <a:rPr lang="en-US" altLang="ru-RU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>
                <a:solidFill>
                  <a:schemeClr val="bg1"/>
                </a:solidFill>
              </a:rPr>
              <a:t>чувства</a:t>
            </a:r>
            <a:r>
              <a:rPr lang="en-US" altLang="ru-RU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>
                <a:solidFill>
                  <a:schemeClr val="bg1"/>
                </a:solidFill>
              </a:rPr>
              <a:t>вызывает</a:t>
            </a:r>
            <a:r>
              <a:rPr lang="en-US" altLang="ru-RU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>
                <a:solidFill>
                  <a:schemeClr val="bg1"/>
                </a:solidFill>
              </a:rPr>
              <a:t>у</a:t>
            </a:r>
            <a:r>
              <a:rPr lang="en-US" altLang="ru-RU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>
                <a:solidFill>
                  <a:schemeClr val="bg1"/>
                </a:solidFill>
              </a:rPr>
              <a:t>вас</a:t>
            </a:r>
            <a:r>
              <a:rPr lang="en-US" altLang="ru-RU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>
                <a:solidFill>
                  <a:schemeClr val="bg1"/>
                </a:solidFill>
              </a:rPr>
              <a:t>эта</a:t>
            </a:r>
            <a:r>
              <a:rPr lang="en-US" altLang="ru-RU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>
                <a:solidFill>
                  <a:schemeClr val="bg1"/>
                </a:solidFill>
              </a:rPr>
              <a:t>картина</a:t>
            </a:r>
            <a:r>
              <a:rPr lang="ru-RU" sz="1400" dirty="0">
                <a:solidFill>
                  <a:schemeClr val="bg1"/>
                </a:solidFill>
              </a:rPr>
              <a:t>?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СОЧИНЯЕМ ИСТОРИИ</a:t>
            </a: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rcRect b="43174"/>
          <a:stretch>
            <a:fillRect/>
          </a:stretch>
        </p:blipFill>
        <p:spPr>
          <a:xfrm>
            <a:off x="88265" y="2132965"/>
            <a:ext cx="3612515" cy="30854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697" y="0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Что </a:t>
            </a:r>
            <a:r>
              <a:rPr lang="ru-RU" sz="1600" b="1" dirty="0">
                <a:solidFill>
                  <a:schemeClr val="bg1"/>
                </a:solidFill>
              </a:rPr>
              <a:t>тут происходит?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181571"/>
            <a:ext cx="3779838" cy="1146079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1. Что не так на картинке? Опиши все странности</a:t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2. Устрой соревнование с друзьями: кто найдёт больше странностей</a:t>
            </a:r>
            <a:endParaRPr lang="ru-RU" sz="1300" b="1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4F01468-9AD2-499E-A4B5-402B28498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956"/>
            <a:ext cx="3779838" cy="38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80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ДУМАЕМ О ВАЖНОМ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1" y="3089449"/>
            <a:ext cx="3612444" cy="2000746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bg1"/>
                </a:solidFill>
              </a:rPr>
              <a:t>Выполни задания </a:t>
            </a:r>
          </a:p>
          <a:p>
            <a:pPr indent="0" algn="just">
              <a:buFont typeface="+mj-lt"/>
              <a:buNone/>
            </a:pPr>
            <a:r>
              <a:rPr lang="ru-RU" sz="1100" b="1" dirty="0">
                <a:solidFill>
                  <a:schemeClr val="bg1"/>
                </a:solidFill>
              </a:rPr>
              <a:t>1. Выбери, за что ты благодарен в жизни больше всего. Объясни, почему.</a:t>
            </a:r>
          </a:p>
          <a:p>
            <a:pPr indent="0" algn="just">
              <a:buFont typeface="+mj-lt"/>
              <a:buNone/>
            </a:pPr>
            <a:r>
              <a:rPr lang="ru-RU" sz="1100" b="1" dirty="0">
                <a:solidFill>
                  <a:schemeClr val="bg1"/>
                </a:solidFill>
              </a:rPr>
              <a:t>2. Есть ли что-то не из этого списка, за что ты благодарен</a:t>
            </a:r>
            <a:r>
              <a:rPr lang="ru-RU" sz="1100" b="1" dirty="0" smtClean="0">
                <a:solidFill>
                  <a:schemeClr val="bg1"/>
                </a:solidFill>
              </a:rPr>
              <a:t>? </a:t>
            </a:r>
          </a:p>
          <a:p>
            <a:pPr indent="0" algn="just">
              <a:buFont typeface="+mj-lt"/>
              <a:buNone/>
            </a:pPr>
            <a:r>
              <a:rPr lang="ru-RU" sz="1100" b="1" dirty="0" smtClean="0">
                <a:solidFill>
                  <a:schemeClr val="bg1"/>
                </a:solidFill>
              </a:rPr>
              <a:t>3.  Чего не хватает в списке «сердечек»?</a:t>
            </a:r>
            <a:endParaRPr lang="ru-RU" sz="1100" b="1" dirty="0">
              <a:solidFill>
                <a:schemeClr val="bg1"/>
              </a:solidFill>
            </a:endParaRPr>
          </a:p>
          <a:p>
            <a:pPr indent="0" algn="just">
              <a:buFont typeface="+mj-lt"/>
              <a:buNone/>
            </a:pPr>
            <a:r>
              <a:rPr lang="ru-RU" sz="1100" b="1" dirty="0" smtClean="0">
                <a:solidFill>
                  <a:schemeClr val="bg1"/>
                </a:solidFill>
              </a:rPr>
              <a:t>4. </a:t>
            </a:r>
            <a:r>
              <a:rPr lang="ru-RU" sz="1100" b="1" dirty="0">
                <a:solidFill>
                  <a:schemeClr val="bg1"/>
                </a:solidFill>
              </a:rPr>
              <a:t>Как ты думаешь, </a:t>
            </a:r>
            <a:r>
              <a:rPr lang="ru-RU" sz="1100" b="1" dirty="0" smtClean="0">
                <a:solidFill>
                  <a:schemeClr val="bg1"/>
                </a:solidFill>
              </a:rPr>
              <a:t>всегда ли ты ценишь </a:t>
            </a:r>
            <a:r>
              <a:rPr lang="ru-RU" sz="1100" b="1" dirty="0">
                <a:solidFill>
                  <a:schemeClr val="bg1"/>
                </a:solidFill>
              </a:rPr>
              <a:t>то, что ты выбрал, или часто принимаешь </a:t>
            </a:r>
            <a:r>
              <a:rPr lang="ru-RU" sz="1100" b="1" dirty="0" smtClean="0">
                <a:solidFill>
                  <a:schemeClr val="bg1"/>
                </a:solidFill>
              </a:rPr>
              <a:t>это </a:t>
            </a:r>
            <a:r>
              <a:rPr lang="ru-RU" sz="1100" b="1" dirty="0">
                <a:solidFill>
                  <a:schemeClr val="bg1"/>
                </a:solidFill>
              </a:rPr>
              <a:t>как данность?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265" y="788670"/>
            <a:ext cx="3612515" cy="21583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ru-RU" sz="1400" u="sng" dirty="0">
                <a:solidFill>
                  <a:srgbClr val="0070C0"/>
                </a:solidFill>
              </a:rPr>
              <a:t/>
            </a:r>
            <a:br>
              <a:rPr lang="ru-RU" sz="1400" u="sng" dirty="0">
                <a:solidFill>
                  <a:srgbClr val="0070C0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Сердечко 1"/>
          <p:cNvSpPr/>
          <p:nvPr/>
        </p:nvSpPr>
        <p:spPr>
          <a:xfrm>
            <a:off x="406400" y="1568450"/>
            <a:ext cx="533400" cy="471170"/>
          </a:xfrm>
          <a:prstGeom prst="hear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4" name="Сердечко 3"/>
          <p:cNvSpPr/>
          <p:nvPr/>
        </p:nvSpPr>
        <p:spPr>
          <a:xfrm>
            <a:off x="1623060" y="1568450"/>
            <a:ext cx="533400" cy="471170"/>
          </a:xfrm>
          <a:prstGeom prst="hear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Сердечко 4"/>
          <p:cNvSpPr/>
          <p:nvPr/>
        </p:nvSpPr>
        <p:spPr>
          <a:xfrm>
            <a:off x="406400" y="2329180"/>
            <a:ext cx="533400" cy="471170"/>
          </a:xfrm>
          <a:prstGeom prst="hear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Сердечко 5"/>
          <p:cNvSpPr/>
          <p:nvPr/>
        </p:nvSpPr>
        <p:spPr>
          <a:xfrm>
            <a:off x="2839720" y="1568450"/>
            <a:ext cx="533400" cy="471170"/>
          </a:xfrm>
          <a:prstGeom prst="hear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Сердечко 7"/>
          <p:cNvSpPr/>
          <p:nvPr/>
        </p:nvSpPr>
        <p:spPr>
          <a:xfrm>
            <a:off x="1623060" y="855345"/>
            <a:ext cx="533400" cy="471170"/>
          </a:xfrm>
          <a:prstGeom prst="hear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" name="Сердечко 9"/>
          <p:cNvSpPr/>
          <p:nvPr/>
        </p:nvSpPr>
        <p:spPr>
          <a:xfrm>
            <a:off x="2839720" y="2342515"/>
            <a:ext cx="533400" cy="471170"/>
          </a:xfrm>
          <a:prstGeom prst="hear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1" name="Сердечко 10"/>
          <p:cNvSpPr/>
          <p:nvPr/>
        </p:nvSpPr>
        <p:spPr>
          <a:xfrm>
            <a:off x="406400" y="855345"/>
            <a:ext cx="533400" cy="471170"/>
          </a:xfrm>
          <a:prstGeom prst="hear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2" name="Сердечко 11"/>
          <p:cNvSpPr/>
          <p:nvPr/>
        </p:nvSpPr>
        <p:spPr>
          <a:xfrm>
            <a:off x="1623060" y="2342515"/>
            <a:ext cx="533400" cy="471170"/>
          </a:xfrm>
          <a:prstGeom prst="hear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3" name="Сердечко 12"/>
          <p:cNvSpPr/>
          <p:nvPr/>
        </p:nvSpPr>
        <p:spPr>
          <a:xfrm>
            <a:off x="2839720" y="855345"/>
            <a:ext cx="533400" cy="471170"/>
          </a:xfrm>
          <a:prstGeom prst="hear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351155" y="1335405"/>
            <a:ext cx="643890" cy="22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здоровье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1691005" y="1335405"/>
            <a:ext cx="464185" cy="22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семья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2711450" y="1335405"/>
            <a:ext cx="789940" cy="22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чистая вода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266700" y="2072640"/>
            <a:ext cx="812800" cy="22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образование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1623060" y="2096135"/>
            <a:ext cx="643890" cy="22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музыка</a:t>
            </a: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2677795" y="2091690"/>
            <a:ext cx="915670" cy="22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воспоминания</a:t>
            </a: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351155" y="2762250"/>
            <a:ext cx="643890" cy="22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природа</a:t>
            </a: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1424305" y="2762250"/>
            <a:ext cx="931545" cy="22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хорошие книги</a:t>
            </a:r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2900680" y="2762250"/>
            <a:ext cx="411480" cy="22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смех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697" y="0"/>
            <a:ext cx="3612444" cy="349956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Что </a:t>
            </a:r>
            <a:r>
              <a:rPr lang="ru-RU" sz="1600" b="1" dirty="0">
                <a:solidFill>
                  <a:schemeClr val="bg1"/>
                </a:solidFill>
              </a:rPr>
              <a:t>тут происходит?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181571"/>
            <a:ext cx="3779838" cy="1146079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1. Что не так на картинке? Опиши все странности</a:t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2. Устрой соревнование с друзьями: кто найдёт больше странностей</a:t>
            </a:r>
            <a:endParaRPr lang="ru-RU" sz="1300" b="1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A8D84A-A3BE-4907-AEA8-6B85D394F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9956"/>
            <a:ext cx="3779837" cy="40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4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643467"/>
            <a:ext cx="3612444" cy="67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solidFill>
                  <a:srgbClr val="F9FAFB"/>
                </a:solidFill>
                <a:effectLst/>
              </a:rPr>
              <a:t>Составь синонимичные пары, соединив слова из левого и правого </a:t>
            </a:r>
            <a:r>
              <a:rPr lang="ru-RU" sz="1100" b="1" dirty="0" smtClean="0">
                <a:solidFill>
                  <a:srgbClr val="F9FAFB"/>
                </a:solidFill>
                <a:effectLst/>
              </a:rPr>
              <a:t>столбцов</a:t>
            </a:r>
          </a:p>
          <a:p>
            <a:pPr algn="just"/>
            <a:r>
              <a:rPr lang="ru-RU" sz="1100" b="1" dirty="0" smtClean="0">
                <a:solidFill>
                  <a:srgbClr val="F9FAFB"/>
                </a:solidFill>
              </a:rPr>
              <a:t>Обрати внимание! </a:t>
            </a:r>
            <a:r>
              <a:rPr lang="ru-RU" sz="1100" b="1" dirty="0" smtClean="0">
                <a:solidFill>
                  <a:srgbClr val="F9FAFB"/>
                </a:solidFill>
                <a:effectLst/>
              </a:rPr>
              <a:t>Одно </a:t>
            </a:r>
            <a:r>
              <a:rPr lang="ru-RU" sz="1100" b="1" dirty="0">
                <a:solidFill>
                  <a:srgbClr val="F9FAFB"/>
                </a:solidFill>
                <a:effectLst/>
              </a:rPr>
              <a:t>слово останется без пары! Найди его и </a:t>
            </a:r>
            <a:r>
              <a:rPr lang="ru-RU" sz="1100" b="1" dirty="0" smtClean="0">
                <a:solidFill>
                  <a:srgbClr val="F9FAFB"/>
                </a:solidFill>
                <a:effectLst/>
              </a:rPr>
              <a:t>подбери </a:t>
            </a:r>
            <a:r>
              <a:rPr lang="ru-RU" sz="1100" b="1" dirty="0">
                <a:solidFill>
                  <a:srgbClr val="F9FAFB"/>
                </a:solidFill>
                <a:effectLst/>
              </a:rPr>
              <a:t>к нему свой </a:t>
            </a:r>
            <a:r>
              <a:rPr lang="ru-RU" sz="1100" b="1" dirty="0" smtClean="0">
                <a:solidFill>
                  <a:srgbClr val="F9FAFB"/>
                </a:solidFill>
                <a:effectLst/>
              </a:rPr>
              <a:t>синоним</a:t>
            </a:r>
            <a:endParaRPr lang="ru-RU" sz="1100" b="1" dirty="0">
              <a:solidFill>
                <a:srgbClr val="F9FAFB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«В поисках синонима»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3779838" y="1444978"/>
            <a:ext cx="0" cy="22371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42992" y="1444978"/>
            <a:ext cx="0" cy="22371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8">
            <a:extLst>
              <a:ext uri="{FF2B5EF4-FFF2-40B4-BE49-F238E27FC236}">
                <a16:creationId xmlns:a16="http://schemas.microsoft.com/office/drawing/2014/main" id="{C4A1921F-D147-43A8-BC89-BDE4D2183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12291"/>
              </p:ext>
            </p:extLst>
          </p:nvPr>
        </p:nvGraphicFramePr>
        <p:xfrm>
          <a:off x="88484" y="1444978"/>
          <a:ext cx="3612332" cy="22371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6166">
                  <a:extLst>
                    <a:ext uri="{9D8B030D-6E8A-4147-A177-3AD203B41FA5}">
                      <a16:colId xmlns:a16="http://schemas.microsoft.com/office/drawing/2014/main" val="2044671131"/>
                    </a:ext>
                  </a:extLst>
                </a:gridCol>
                <a:gridCol w="1806166">
                  <a:extLst>
                    <a:ext uri="{9D8B030D-6E8A-4147-A177-3AD203B41FA5}">
                      <a16:colId xmlns:a16="http://schemas.microsoft.com/office/drawing/2014/main" val="2972593412"/>
                    </a:ext>
                  </a:extLst>
                </a:gridCol>
              </a:tblGrid>
              <a:tr h="459045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Учитель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А. Педагог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116934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Ученик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Занятие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828706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Школьник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031184"/>
                  </a:ext>
                </a:extLst>
              </a:tr>
              <a:tr h="400921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Друг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68405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 Товарищ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15512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6092711-35D5-475E-B4BA-1CF70A68C7F2}"/>
              </a:ext>
            </a:extLst>
          </p:cNvPr>
          <p:cNvSpPr txBox="1"/>
          <p:nvPr/>
        </p:nvSpPr>
        <p:spPr>
          <a:xfrm>
            <a:off x="105249" y="3806257"/>
            <a:ext cx="35693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Лишнее слово:</a:t>
            </a:r>
            <a:r>
              <a:rPr lang="ru-RU" sz="1800" b="0" i="0" dirty="0">
                <a:effectLst/>
              </a:rPr>
              <a:t> </a:t>
            </a:r>
            <a:r>
              <a:rPr lang="ru-RU" sz="1800" b="0" i="0" dirty="0" smtClean="0">
                <a:effectLst/>
              </a:rPr>
              <a:t>_____________</a:t>
            </a:r>
            <a:endParaRPr lang="ru-RU" sz="1800" b="0" i="0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0" dirty="0" smtClean="0">
                <a:effectLst/>
              </a:rPr>
              <a:t>Синоним</a:t>
            </a:r>
            <a:r>
              <a:rPr lang="ru-RU" sz="1800" b="1" i="0" dirty="0">
                <a:effectLst/>
              </a:rPr>
              <a:t>:</a:t>
            </a:r>
            <a:r>
              <a:rPr lang="ru-RU" sz="1800" b="0" i="0" dirty="0">
                <a:effectLst/>
              </a:rPr>
              <a:t> </a:t>
            </a:r>
            <a:r>
              <a:rPr lang="ru-RU" sz="1800" b="0" i="0" dirty="0" smtClean="0">
                <a:effectLst/>
              </a:rPr>
              <a:t>__________________</a:t>
            </a:r>
            <a:endParaRPr lang="ru-RU" sz="1800" b="0" i="0" dirty="0">
              <a:effectLst/>
            </a:endParaRPr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4763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643467"/>
            <a:ext cx="3612444" cy="67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100" b="1" dirty="0">
                <a:solidFill>
                  <a:srgbClr val="F9FAFB"/>
                </a:solidFill>
                <a:effectLst/>
              </a:rPr>
              <a:t>Составь </a:t>
            </a:r>
            <a:r>
              <a:rPr lang="ru-RU" sz="1100" b="1" dirty="0">
                <a:solidFill>
                  <a:srgbClr val="F9FAFB"/>
                </a:solidFill>
              </a:rPr>
              <a:t>ант</a:t>
            </a:r>
            <a:r>
              <a:rPr lang="ru-RU" sz="1100" b="1" dirty="0">
                <a:solidFill>
                  <a:srgbClr val="F9FAFB"/>
                </a:solidFill>
                <a:effectLst/>
              </a:rPr>
              <a:t>онимичные пары, соединив слова из левого и правого </a:t>
            </a:r>
            <a:r>
              <a:rPr lang="ru-RU" sz="1100" b="1" dirty="0" smtClean="0">
                <a:solidFill>
                  <a:srgbClr val="F9FAFB"/>
                </a:solidFill>
                <a:effectLst/>
              </a:rPr>
              <a:t>столбцов</a:t>
            </a:r>
            <a:endParaRPr lang="ru-RU" sz="1100" b="1" dirty="0">
              <a:solidFill>
                <a:srgbClr val="F9FAFB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«В поисках противоположностей»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3779838" y="1444978"/>
            <a:ext cx="0" cy="3885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42992" y="1444978"/>
            <a:ext cx="0" cy="3885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8">
            <a:extLst>
              <a:ext uri="{FF2B5EF4-FFF2-40B4-BE49-F238E27FC236}">
                <a16:creationId xmlns:a16="http://schemas.microsoft.com/office/drawing/2014/main" id="{C4A1921F-D147-43A8-BC89-BDE4D2183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3650"/>
              </p:ext>
            </p:extLst>
          </p:nvPr>
        </p:nvGraphicFramePr>
        <p:xfrm>
          <a:off x="88484" y="1444977"/>
          <a:ext cx="3655956" cy="30883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7978">
                  <a:extLst>
                    <a:ext uri="{9D8B030D-6E8A-4147-A177-3AD203B41FA5}">
                      <a16:colId xmlns:a16="http://schemas.microsoft.com/office/drawing/2014/main" val="2044671131"/>
                    </a:ext>
                  </a:extLst>
                </a:gridCol>
                <a:gridCol w="1827978">
                  <a:extLst>
                    <a:ext uri="{9D8B030D-6E8A-4147-A177-3AD203B41FA5}">
                      <a16:colId xmlns:a16="http://schemas.microsoft.com/office/drawing/2014/main" val="2972593412"/>
                    </a:ext>
                  </a:extLst>
                </a:gridCol>
              </a:tblGrid>
              <a:tr h="797327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Любовь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Уезжать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116934"/>
                  </a:ext>
                </a:extLst>
              </a:tr>
              <a:tr h="797327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Приезжать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Недостаток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828706"/>
                  </a:ext>
                </a:extLst>
              </a:tr>
              <a:tr h="79732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Достоинство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Ненависть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031184"/>
                  </a:ext>
                </a:extLst>
              </a:tr>
              <a:tr h="69637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Зажигать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Гасить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68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40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643467"/>
            <a:ext cx="3612444" cy="67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100" b="1" dirty="0">
                <a:solidFill>
                  <a:srgbClr val="F9FAFB"/>
                </a:solidFill>
                <a:effectLst/>
              </a:rPr>
              <a:t>Составь </a:t>
            </a:r>
            <a:r>
              <a:rPr lang="ru-RU" sz="1100" b="1" dirty="0">
                <a:solidFill>
                  <a:srgbClr val="F9FAFB"/>
                </a:solidFill>
              </a:rPr>
              <a:t>ант</a:t>
            </a:r>
            <a:r>
              <a:rPr lang="ru-RU" sz="1100" b="1" dirty="0">
                <a:solidFill>
                  <a:srgbClr val="F9FAFB"/>
                </a:solidFill>
                <a:effectLst/>
              </a:rPr>
              <a:t>онимичные пары, соединив слова из левого и правого </a:t>
            </a:r>
            <a:r>
              <a:rPr lang="ru-RU" sz="1100" b="1" dirty="0" smtClean="0">
                <a:solidFill>
                  <a:srgbClr val="F9FAFB"/>
                </a:solidFill>
                <a:effectLst/>
              </a:rPr>
              <a:t>столбцов</a:t>
            </a:r>
            <a:endParaRPr lang="ru-RU" sz="1100" b="1" dirty="0">
              <a:solidFill>
                <a:srgbClr val="F9FAFB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«В поисках противоположностей»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3779838" y="1444978"/>
            <a:ext cx="0" cy="3885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42992" y="1444978"/>
            <a:ext cx="0" cy="3885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8">
            <a:extLst>
              <a:ext uri="{FF2B5EF4-FFF2-40B4-BE49-F238E27FC236}">
                <a16:creationId xmlns:a16="http://schemas.microsoft.com/office/drawing/2014/main" id="{C4A1921F-D147-43A8-BC89-BDE4D2183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023179"/>
              </p:ext>
            </p:extLst>
          </p:nvPr>
        </p:nvGraphicFramePr>
        <p:xfrm>
          <a:off x="88484" y="1444977"/>
          <a:ext cx="3655956" cy="30883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7978">
                  <a:extLst>
                    <a:ext uri="{9D8B030D-6E8A-4147-A177-3AD203B41FA5}">
                      <a16:colId xmlns:a16="http://schemas.microsoft.com/office/drawing/2014/main" val="2044671131"/>
                    </a:ext>
                  </a:extLst>
                </a:gridCol>
                <a:gridCol w="1827978">
                  <a:extLst>
                    <a:ext uri="{9D8B030D-6E8A-4147-A177-3AD203B41FA5}">
                      <a16:colId xmlns:a16="http://schemas.microsoft.com/office/drawing/2014/main" val="2972593412"/>
                    </a:ext>
                  </a:extLst>
                </a:gridCol>
              </a:tblGrid>
              <a:tr h="797327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Труженик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Тусклый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116934"/>
                  </a:ext>
                </a:extLst>
              </a:tr>
              <a:tr h="797327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Яркий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Спускаться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828706"/>
                  </a:ext>
                </a:extLst>
              </a:tr>
              <a:tr h="797327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Подниматься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Бездельник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031184"/>
                  </a:ext>
                </a:extLst>
              </a:tr>
              <a:tr h="69637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Зло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68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864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97" y="428868"/>
            <a:ext cx="3612444" cy="114643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Рассмотри картинку и ответь на вопросы</a:t>
            </a:r>
            <a:endParaRPr lang="ru-RU" sz="1400" dirty="0">
              <a:solidFill>
                <a:schemeClr val="bg1"/>
              </a:solidFill>
            </a:endParaRPr>
          </a:p>
          <a:p>
            <a:pPr marL="342900" indent="-342900" algn="ctr"/>
            <a:r>
              <a:rPr lang="ru-RU" sz="1400" dirty="0" smtClean="0">
                <a:solidFill>
                  <a:schemeClr val="bg1"/>
                </a:solidFill>
              </a:rPr>
              <a:t>1. Что </a:t>
            </a:r>
            <a:r>
              <a:rPr lang="ru-RU" sz="1400" dirty="0">
                <a:solidFill>
                  <a:schemeClr val="bg1"/>
                </a:solidFill>
              </a:rPr>
              <a:t>делают дети во дворе?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ru-RU" sz="1400" dirty="0" smtClean="0">
                <a:solidFill>
                  <a:schemeClr val="bg1"/>
                </a:solidFill>
              </a:rPr>
              <a:t>2. Чем заняты люди </a:t>
            </a:r>
            <a:r>
              <a:rPr lang="ru-RU" sz="1400" dirty="0">
                <a:solidFill>
                  <a:schemeClr val="bg1"/>
                </a:solidFill>
              </a:rPr>
              <a:t>в домах</a:t>
            </a:r>
            <a:r>
              <a:rPr lang="ru-RU" sz="1400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 algn="ctr"/>
            <a:r>
              <a:rPr lang="ru-RU" sz="1400" dirty="0" smtClean="0">
                <a:solidFill>
                  <a:schemeClr val="bg1"/>
                </a:solidFill>
              </a:rPr>
              <a:t>3. Какие животные изображены на </a:t>
            </a:r>
            <a:r>
              <a:rPr lang="ru-RU" sz="1400" dirty="0">
                <a:solidFill>
                  <a:schemeClr val="bg1"/>
                </a:solidFill>
              </a:rPr>
              <a:t>картинке? </a:t>
            </a:r>
            <a:r>
              <a:rPr lang="ru-RU" sz="1400" dirty="0" smtClean="0">
                <a:solidFill>
                  <a:schemeClr val="bg1"/>
                </a:solidFill>
              </a:rPr>
              <a:t>Что они делают?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697" y="0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Хоровод вещей и лиц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250CF0E-83F7-4FF9-A1B3-6D6C039C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4216"/>
            <a:ext cx="3779838" cy="36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4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97" y="428868"/>
            <a:ext cx="3612444" cy="892938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Что происходит на картинке?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Что делают люди на улице? Что делают люди в домах? Что делают животные на картинке?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697" y="0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Хоровод вещей и лиц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E4AC2D7-2BEB-4B5E-8A3F-A2C0BD12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718"/>
            <a:ext cx="3779838" cy="39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093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1470</Words>
  <Application>Microsoft Office PowerPoint</Application>
  <PresentationFormat>Произвольный</PresentationFormat>
  <Paragraphs>216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Lola</cp:lastModifiedBy>
  <cp:revision>107</cp:revision>
  <dcterms:created xsi:type="dcterms:W3CDTF">2024-11-17T12:21:43Z</dcterms:created>
  <dcterms:modified xsi:type="dcterms:W3CDTF">2025-12-05T00:24:26Z</dcterms:modified>
</cp:coreProperties>
</file>