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60" r:id="rId5"/>
    <p:sldId id="261" r:id="rId6"/>
    <p:sldId id="262" r:id="rId7"/>
    <p:sldId id="281" r:id="rId8"/>
    <p:sldId id="282" r:id="rId9"/>
    <p:sldId id="263" r:id="rId10"/>
    <p:sldId id="264" r:id="rId11"/>
    <p:sldId id="265" r:id="rId12"/>
    <p:sldId id="266" r:id="rId13"/>
    <p:sldId id="273" r:id="rId14"/>
    <p:sldId id="259" r:id="rId15"/>
    <p:sldId id="267" r:id="rId16"/>
    <p:sldId id="270" r:id="rId17"/>
    <p:sldId id="269" r:id="rId18"/>
    <p:sldId id="271" r:id="rId19"/>
    <p:sldId id="272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slide" Target="slide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5.xml"/><Relationship Id="rId18" Type="http://schemas.openxmlformats.org/officeDocument/2006/relationships/slide" Target="slide23.xml"/><Relationship Id="rId3" Type="http://schemas.openxmlformats.org/officeDocument/2006/relationships/slide" Target="slide4.xml"/><Relationship Id="rId7" Type="http://schemas.openxmlformats.org/officeDocument/2006/relationships/slide" Target="slide9.xml"/><Relationship Id="rId12" Type="http://schemas.openxmlformats.org/officeDocument/2006/relationships/slide" Target="slide14.xml"/><Relationship Id="rId17" Type="http://schemas.openxmlformats.org/officeDocument/2006/relationships/slide" Target="slide22.xml"/><Relationship Id="rId2" Type="http://schemas.openxmlformats.org/officeDocument/2006/relationships/slide" Target="slide3.xml"/><Relationship Id="rId16" Type="http://schemas.openxmlformats.org/officeDocument/2006/relationships/slide" Target="slide1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11" Type="http://schemas.openxmlformats.org/officeDocument/2006/relationships/slide" Target="slide13.xml"/><Relationship Id="rId5" Type="http://schemas.openxmlformats.org/officeDocument/2006/relationships/slide" Target="slide6.xml"/><Relationship Id="rId15" Type="http://schemas.openxmlformats.org/officeDocument/2006/relationships/slide" Target="slide18.xml"/><Relationship Id="rId10" Type="http://schemas.openxmlformats.org/officeDocument/2006/relationships/slide" Target="slide11.xml"/><Relationship Id="rId19" Type="http://schemas.openxmlformats.org/officeDocument/2006/relationships/slide" Target="slide26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340768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ru-RU" sz="5300" dirty="0" smtClean="0"/>
              <a:t>За волшебным </a:t>
            </a:r>
            <a:r>
              <a:rPr lang="ru-RU" sz="5300" dirty="0" smtClean="0"/>
              <a:t>колобком…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</a:rPr>
              <a:t>Литературная игра</a:t>
            </a:r>
            <a:endParaRPr lang="ru-RU" b="1" i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60314" y="188640"/>
            <a:ext cx="4583686" cy="19442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/>
              <a:t>За </a:t>
            </a:r>
            <a:r>
              <a:rPr lang="ru-RU" sz="4400" dirty="0" smtClean="0"/>
              <a:t>волшебным колобком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76672"/>
            <a:ext cx="3960440" cy="3888432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Этот драматург сделал героями своих произведений «замоскворецких жителей», за что его и прозвали «Колумбом Замоскворечья». О каком драматурге-классике идет речь?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7664" y="5805264"/>
            <a:ext cx="31720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А.Н. Островский</a:t>
            </a:r>
            <a:endParaRPr lang="ru-RU" sz="32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3794" name="Picture 2" descr="https://moscowrussian.com/images/10-%D0%9E%D1%81%D1%82%D1%80%D0%BE%D0%B2%D1%81%D0%BA%D0%B8%D0%B9-1823-18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700808"/>
            <a:ext cx="3786808" cy="486171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8" name="Picture 10" descr="https://avatars.mds.yandex.net/i?id=92d0daa569330d98e6fa450e86440caa677f82e4-10703717-images-thumbs&amp;n=1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 l="34782" t="21606" r="34783" b="24673"/>
          <a:stretch>
            <a:fillRect/>
          </a:stretch>
        </p:blipFill>
        <p:spPr bwMode="auto">
          <a:xfrm>
            <a:off x="179512" y="4149080"/>
            <a:ext cx="1180930" cy="1258369"/>
          </a:xfrm>
          <a:prstGeom prst="flowChartConnector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60314" y="188640"/>
            <a:ext cx="4583686" cy="19442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/>
              <a:t>За </a:t>
            </a:r>
            <a:r>
              <a:rPr lang="ru-RU" sz="4400" dirty="0" smtClean="0"/>
              <a:t>волшебным колобком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76672"/>
            <a:ext cx="3960440" cy="388843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Кот в мешке…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5157192"/>
            <a:ext cx="35549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Забрать или отдать???</a:t>
            </a:r>
            <a:endParaRPr lang="ru-RU" sz="28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4818" name="Picture 2" descr="https://avatars.mds.yandex.net/i?id=beb7c3da4d2ea25b9dd6e0363d46d3f2cda33e32-10349474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988840"/>
            <a:ext cx="3956484" cy="3768081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60314" y="188640"/>
            <a:ext cx="4583686" cy="19442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/>
              <a:t>За </a:t>
            </a:r>
            <a:r>
              <a:rPr lang="ru-RU" sz="4400" dirty="0" smtClean="0"/>
              <a:t>волшебным колобком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76672"/>
            <a:ext cx="3960440" cy="93610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3 героини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5157192"/>
            <a:ext cx="10678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1балл</a:t>
            </a:r>
            <a:endParaRPr lang="ru-RU" sz="28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4818" name="Picture 2" descr="https://avatars.mds.yandex.net/i?id=beb7c3da4d2ea25b9dd6e0363d46d3f2cda33e32-10349474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988840"/>
            <a:ext cx="3956484" cy="3768081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39552" y="1556792"/>
            <a:ext cx="46033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2">
                    <a:lumMod val="50000"/>
                  </a:schemeClr>
                </a:solidFill>
              </a:rPr>
              <a:t>Пульхерия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 Александровна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2636912"/>
            <a:ext cx="33843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Няня </a:t>
            </a:r>
            <a:r>
              <a:rPr lang="ru-RU" sz="2800" b="1" dirty="0" err="1" smtClean="0">
                <a:solidFill>
                  <a:schemeClr val="bg2">
                    <a:lumMod val="50000"/>
                  </a:schemeClr>
                </a:solidFill>
              </a:rPr>
              <a:t>Филипьевна</a:t>
            </a:r>
            <a:r>
              <a:rPr lang="ru-RU" sz="2800" b="1" i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800" b="1" i="1" dirty="0" smtClean="0">
                <a:solidFill>
                  <a:schemeClr val="bg2">
                    <a:lumMod val="50000"/>
                  </a:schemeClr>
                </a:solidFill>
              </a:rPr>
            </a:b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3861048"/>
            <a:ext cx="38884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ru-RU" sz="2800" b="1" dirty="0" err="1" smtClean="0">
                <a:solidFill>
                  <a:schemeClr val="bg2">
                    <a:lumMod val="50000"/>
                  </a:schemeClr>
                </a:solidFill>
              </a:rPr>
              <a:t>Nathalie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ru-RU" sz="2800" b="1" dirty="0" err="1" smtClean="0">
                <a:solidFill>
                  <a:schemeClr val="bg2">
                    <a:lumMod val="50000"/>
                  </a:schemeClr>
                </a:solidFill>
              </a:rPr>
              <a:t>Шиншина</a:t>
            </a:r>
            <a:r>
              <a:rPr lang="ru-RU" sz="2800" i="1" dirty="0" smtClean="0">
                <a:solidFill>
                  <a:prstClr val="white"/>
                </a:solidFill>
              </a:rPr>
              <a:t/>
            </a:r>
            <a:br>
              <a:rPr lang="ru-RU" sz="2800" i="1" dirty="0" smtClean="0">
                <a:solidFill>
                  <a:prstClr val="white"/>
                </a:solidFill>
              </a:rPr>
            </a:br>
            <a:endParaRPr lang="ru-RU" sz="2800" dirty="0" smtClean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213285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«Преступление и наказание»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27584" y="3284984"/>
            <a:ext cx="30444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«Евгений Онегин»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71600" y="4509120"/>
            <a:ext cx="24769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«Война и мир»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4" name="Picture 10" descr="https://avatars.mds.yandex.net/i?id=92d0daa569330d98e6fa450e86440caa677f82e4-10703717-images-thumbs&amp;n=1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 l="34782" t="21606" r="34783" b="24673"/>
          <a:stretch>
            <a:fillRect/>
          </a:stretch>
        </p:blipFill>
        <p:spPr bwMode="auto">
          <a:xfrm>
            <a:off x="3635896" y="5301208"/>
            <a:ext cx="1283957" cy="1368152"/>
          </a:xfrm>
          <a:prstGeom prst="flowChartConnector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8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60314" y="188640"/>
            <a:ext cx="4583686" cy="19442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/>
              <a:t>За </a:t>
            </a:r>
            <a:r>
              <a:rPr lang="ru-RU" sz="4400" dirty="0" smtClean="0"/>
              <a:t>волшебным колобком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196752"/>
            <a:ext cx="3960440" cy="1752600"/>
          </a:xfrm>
        </p:spPr>
        <p:txBody>
          <a:bodyPr>
            <a:normAutofit/>
          </a:bodyPr>
          <a:lstStyle/>
          <a:p>
            <a:r>
              <a:rPr lang="ru-RU" sz="3000" dirty="0" smtClean="0">
                <a:solidFill>
                  <a:schemeClr val="bg2">
                    <a:lumMod val="50000"/>
                  </a:schemeClr>
                </a:solidFill>
              </a:rPr>
              <a:t>Ход переходит к сопернику</a:t>
            </a:r>
            <a:endParaRPr lang="ru-RU" sz="3000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0726" name="Picture 6" descr="https://avatars.mds.yandex.net/i?id=4d2192b335658ce03cc3a3b39615b8f355554e4b-5256771-images-thumbs&amp;n=13"/>
          <p:cNvPicPr>
            <a:picLocks noChangeAspect="1" noChangeArrowheads="1"/>
          </p:cNvPicPr>
          <p:nvPr/>
        </p:nvPicPr>
        <p:blipFill>
          <a:blip r:embed="rId2" cstate="print"/>
          <a:srcRect l="12323" t="12361" r="13742" b="16563"/>
          <a:stretch>
            <a:fillRect/>
          </a:stretch>
        </p:blipFill>
        <p:spPr bwMode="auto">
          <a:xfrm>
            <a:off x="1475656" y="2348880"/>
            <a:ext cx="1728192" cy="1656184"/>
          </a:xfrm>
          <a:prstGeom prst="ellipse">
            <a:avLst/>
          </a:prstGeom>
          <a:noFill/>
          <a:effectLst>
            <a:softEdge rad="63500"/>
          </a:effectLst>
        </p:spPr>
      </p:pic>
      <p:pic>
        <p:nvPicPr>
          <p:cNvPr id="5" name="Picture 10" descr="https://avatars.mds.yandex.net/i?id=92d0daa569330d98e6fa450e86440caa677f82e4-10703717-images-thumbs&amp;n=1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 l="34782" t="21606" r="34783" b="24673"/>
          <a:stretch>
            <a:fillRect/>
          </a:stretch>
        </p:blipFill>
        <p:spPr bwMode="auto">
          <a:xfrm>
            <a:off x="7164288" y="4221088"/>
            <a:ext cx="1324946" cy="1411829"/>
          </a:xfrm>
          <a:prstGeom prst="flowChartConnector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60314" y="188640"/>
            <a:ext cx="4583686" cy="19442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/>
              <a:t>За </a:t>
            </a:r>
            <a:r>
              <a:rPr lang="ru-RU" sz="4400" dirty="0" smtClean="0"/>
              <a:t>волшебным колобком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76672"/>
            <a:ext cx="3960440" cy="1752600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Как звали отца героя, которому она изначально была сосватана?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6" name="Picture 2" descr="https://avatars.mds.yandex.net/i?id=95b3d5e1c0e20654780c01767daea5f204839e01-10727636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3477" y="3068960"/>
            <a:ext cx="5300523" cy="345638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8" name="Picture 4" descr="https://i.pinimg.com/originals/74/68/e5/7468e5acfe9739550b131c36b75831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420888"/>
            <a:ext cx="3481502" cy="324036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827584" y="5733256"/>
            <a:ext cx="32403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 smtClean="0">
                <a:solidFill>
                  <a:schemeClr val="bg2">
                    <a:lumMod val="50000"/>
                  </a:schemeClr>
                </a:solidFill>
              </a:rPr>
              <a:t>Милитриса</a:t>
            </a:r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bg2">
                    <a:lumMod val="50000"/>
                  </a:schemeClr>
                </a:solidFill>
              </a:rPr>
              <a:t>Кирбитьевна</a:t>
            </a:r>
            <a:endParaRPr lang="ru-RU" sz="24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" name="Picture 10" descr="https://avatars.mds.yandex.net/i?id=92d0daa569330d98e6fa450e86440caa677f82e4-10703717-images-thumbs&amp;n=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 l="34782" t="21606" r="34783" b="24673"/>
          <a:stretch>
            <a:fillRect/>
          </a:stretch>
        </p:blipFill>
        <p:spPr bwMode="auto">
          <a:xfrm>
            <a:off x="7596336" y="1556792"/>
            <a:ext cx="1216380" cy="1296144"/>
          </a:xfrm>
          <a:prstGeom prst="flowChartConnector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60314" y="188640"/>
            <a:ext cx="4583686" cy="19442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/>
              <a:t>За </a:t>
            </a:r>
            <a:r>
              <a:rPr lang="ru-RU" sz="4400" dirty="0" smtClean="0"/>
              <a:t>волшебным колобком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76672"/>
            <a:ext cx="3960440" cy="1752600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Какого цвета были цветы, которые М.Булгаков вложил в руки Маргарите во время первого свидания с Мастером?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5844" name="Picture 4" descr="https://avatars.mds.yandex.net/i?id=66ad519a80d82075b4543d6fe628cb66400322a1-8567811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564904"/>
            <a:ext cx="3048000" cy="3048001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5846" name="Picture 6" descr="https://avatars.mds.yandex.net/i?id=6cb1756cdd9ba24981e7a9f5f3d5259132451b53-10197150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564904"/>
            <a:ext cx="3048000" cy="3048001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5848" name="Picture 8" descr="https://avatars.mds.yandex.net/i?id=480b6c27ad37033e53fef63bb904c0ed4676a41f-10767434-images-thumbs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47657" y="2492896"/>
            <a:ext cx="3096343" cy="309634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1" name="Picture 10" descr="https://avatars.mds.yandex.net/i?id=92d0daa569330d98e6fa450e86440caa677f82e4-10703717-images-thumbs&amp;n=1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 l="34782" t="21606" r="34783" b="24673"/>
          <a:stretch>
            <a:fillRect/>
          </a:stretch>
        </p:blipFill>
        <p:spPr bwMode="auto">
          <a:xfrm>
            <a:off x="7668344" y="5392104"/>
            <a:ext cx="1198655" cy="1277256"/>
          </a:xfrm>
          <a:prstGeom prst="flowChartConnector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60314" y="188640"/>
            <a:ext cx="4583686" cy="19442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/>
              <a:t>За </a:t>
            </a:r>
            <a:r>
              <a:rPr lang="ru-RU" sz="4400" dirty="0" smtClean="0"/>
              <a:t>волшебным колобком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76672"/>
            <a:ext cx="5112568" cy="6048672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Имя твое  –  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птица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 в руке,</a:t>
            </a:r>
          </a:p>
          <a:p>
            <a:pPr>
              <a:lnSpc>
                <a:spcPct val="70000"/>
              </a:lnSpc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Имя твое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– льдинка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на языке,</a:t>
            </a:r>
          </a:p>
          <a:p>
            <a:pPr>
              <a:lnSpc>
                <a:spcPct val="70000"/>
              </a:lnSpc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Одно единственное движенье губ,</a:t>
            </a:r>
          </a:p>
          <a:p>
            <a:pPr>
              <a:lnSpc>
                <a:spcPct val="70000"/>
              </a:lnSpc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Имя твое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– пять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букв.</a:t>
            </a:r>
          </a:p>
          <a:p>
            <a:pPr>
              <a:lnSpc>
                <a:spcPct val="70000"/>
              </a:lnSpc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Мячик, пойманный на лету,</a:t>
            </a:r>
          </a:p>
          <a:p>
            <a:pPr>
              <a:lnSpc>
                <a:spcPct val="70000"/>
              </a:lnSpc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Серебряный бубенец во рту,</a:t>
            </a:r>
          </a:p>
          <a:p>
            <a:pPr>
              <a:lnSpc>
                <a:spcPct val="70000"/>
              </a:lnSpc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Камень, кинутый в тихий пруд,</a:t>
            </a:r>
          </a:p>
          <a:p>
            <a:pPr>
              <a:lnSpc>
                <a:spcPct val="70000"/>
              </a:lnSpc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Всхлипнет так, как тебя зовут.</a:t>
            </a:r>
          </a:p>
          <a:p>
            <a:pPr>
              <a:lnSpc>
                <a:spcPct val="70000"/>
              </a:lnSpc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В легком щелканье ночных копыт</a:t>
            </a:r>
          </a:p>
          <a:p>
            <a:pPr>
              <a:lnSpc>
                <a:spcPct val="70000"/>
              </a:lnSpc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Громкое имя твое гремит.</a:t>
            </a:r>
          </a:p>
          <a:p>
            <a:pPr>
              <a:lnSpc>
                <a:spcPct val="70000"/>
              </a:lnSpc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И назовет его нам в висок</a:t>
            </a:r>
          </a:p>
          <a:p>
            <a:pPr>
              <a:lnSpc>
                <a:spcPct val="70000"/>
              </a:lnSpc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Звонко щелкающий курок.</a:t>
            </a:r>
          </a:p>
          <a:p>
            <a:pPr>
              <a:lnSpc>
                <a:spcPct val="70000"/>
              </a:lnSpc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Имя твое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– ах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, нельзя!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– </a:t>
            </a:r>
            <a:endParaRPr lang="ru-RU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70000"/>
              </a:lnSpc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Имя твое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– поцелуй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в глаза,</a:t>
            </a:r>
          </a:p>
          <a:p>
            <a:pPr>
              <a:lnSpc>
                <a:spcPct val="70000"/>
              </a:lnSpc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В нежную стужу недвижных век,</a:t>
            </a:r>
          </a:p>
          <a:p>
            <a:pPr>
              <a:lnSpc>
                <a:spcPct val="70000"/>
              </a:lnSpc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Имя твое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– поцелуй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в снег.</a:t>
            </a:r>
          </a:p>
          <a:p>
            <a:pPr>
              <a:lnSpc>
                <a:spcPct val="70000"/>
              </a:lnSpc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Ключевой, ледяной, голубой глоток.</a:t>
            </a:r>
          </a:p>
          <a:p>
            <a:pPr>
              <a:lnSpc>
                <a:spcPct val="70000"/>
              </a:lnSpc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С именем твоим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– сон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глубок.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7890" name="Picture 2" descr="https://stihi.ru/pics/2021/08/30/67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196752"/>
            <a:ext cx="2952328" cy="295232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7898" name="Picture 10" descr="4 марта - Литературный Ежедневни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3284984"/>
            <a:ext cx="2376264" cy="3349801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2" name="Стрелка вниз 11"/>
          <p:cNvSpPr/>
          <p:nvPr/>
        </p:nvSpPr>
        <p:spPr>
          <a:xfrm>
            <a:off x="5220072" y="4509120"/>
            <a:ext cx="792088" cy="1800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60314" y="188640"/>
            <a:ext cx="4583686" cy="19442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/>
              <a:t>За </a:t>
            </a:r>
            <a:r>
              <a:rPr lang="ru-RU" sz="4400" dirty="0" smtClean="0"/>
              <a:t>волшебным колобком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76672"/>
            <a:ext cx="5112568" cy="108012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Произнесите имя адресата стихотворения по буквам…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7890" name="Picture 2" descr="https://stihi.ru/pics/2021/08/30/67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196752"/>
            <a:ext cx="2952328" cy="295232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7898" name="Picture 10" descr="4 марта - Литературный Ежедневни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3284984"/>
            <a:ext cx="2376264" cy="3349801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683568" y="3105834"/>
            <a:ext cx="36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БЛОКЪ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7" name="Picture 10" descr="https://avatars.mds.yandex.net/i?id=92d0daa569330d98e6fa450e86440caa677f82e4-10703717-images-thumbs&amp;n=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 l="34782" t="21606" r="34783" b="24673"/>
          <a:stretch>
            <a:fillRect/>
          </a:stretch>
        </p:blipFill>
        <p:spPr bwMode="auto">
          <a:xfrm>
            <a:off x="395537" y="5157192"/>
            <a:ext cx="1351534" cy="1440160"/>
          </a:xfrm>
          <a:prstGeom prst="flowChartConnector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60314" y="188640"/>
            <a:ext cx="4583686" cy="19442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/>
              <a:t>За </a:t>
            </a:r>
            <a:r>
              <a:rPr lang="ru-RU" sz="4400" dirty="0" smtClean="0"/>
              <a:t>волшебным колобком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76672"/>
            <a:ext cx="3960440" cy="388843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Кот в мешке…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5157192"/>
            <a:ext cx="35549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Забрать или отдать???</a:t>
            </a:r>
            <a:endParaRPr lang="ru-RU" sz="28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4818" name="Picture 2" descr="https://avatars.mds.yandex.net/i?id=beb7c3da4d2ea25b9dd6e0363d46d3f2cda33e32-10349474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988840"/>
            <a:ext cx="3956484" cy="3768081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60314" y="188640"/>
            <a:ext cx="4583686" cy="19442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/>
              <a:t>За </a:t>
            </a:r>
            <a:r>
              <a:rPr lang="ru-RU" sz="4400" dirty="0" smtClean="0"/>
              <a:t>волшебным колобком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76672"/>
            <a:ext cx="3960440" cy="93610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3 влюбленные героини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5157192"/>
            <a:ext cx="10678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1балл</a:t>
            </a:r>
            <a:endParaRPr lang="ru-RU" sz="28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4818" name="Picture 2" descr="https://avatars.mds.yandex.net/i?id=beb7c3da4d2ea25b9dd6e0363d46d3f2cda33e32-10349474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988840"/>
            <a:ext cx="3956484" cy="3768081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169759" y="1556792"/>
            <a:ext cx="33429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Агафья Матвеевна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2636912"/>
            <a:ext cx="33843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Анна Сергеевна</a:t>
            </a:r>
            <a:r>
              <a:rPr lang="ru-RU" sz="2800" b="1" i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800" b="1" i="1" dirty="0" smtClean="0">
                <a:solidFill>
                  <a:schemeClr val="bg2">
                    <a:lumMod val="50000"/>
                  </a:schemeClr>
                </a:solidFill>
              </a:rPr>
            </a:b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3861048"/>
            <a:ext cx="38884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Мария Лиговская</a:t>
            </a:r>
            <a:r>
              <a:rPr lang="ru-RU" sz="2800" i="1" dirty="0" smtClean="0">
                <a:solidFill>
                  <a:prstClr val="white"/>
                </a:solidFill>
              </a:rPr>
              <a:t/>
            </a:r>
            <a:br>
              <a:rPr lang="ru-RU" sz="2800" i="1" dirty="0" smtClean="0">
                <a:solidFill>
                  <a:prstClr val="white"/>
                </a:solidFill>
              </a:rPr>
            </a:br>
            <a:endParaRPr lang="ru-RU" sz="2800" dirty="0" smtClean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2132856"/>
            <a:ext cx="34563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«Обломов»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31640" y="3284984"/>
            <a:ext cx="24577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«Отцы и дети»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71600" y="4509120"/>
            <a:ext cx="39971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«Герой нашего времени»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4" name="Picture 10" descr="https://avatars.mds.yandex.net/i?id=92d0daa569330d98e6fa450e86440caa677f82e4-10703717-images-thumbs&amp;n=1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 l="34782" t="21606" r="34783" b="24673"/>
          <a:stretch>
            <a:fillRect/>
          </a:stretch>
        </p:blipFill>
        <p:spPr bwMode="auto">
          <a:xfrm>
            <a:off x="7668344" y="5320096"/>
            <a:ext cx="1198655" cy="1277256"/>
          </a:xfrm>
          <a:prstGeom prst="flowChartConnector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8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23928" y="0"/>
            <a:ext cx="4727702" cy="1988840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За волшебным колобком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5517232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75656" y="1484784"/>
          <a:ext cx="6768750" cy="411480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128125"/>
                <a:gridCol w="1128125"/>
                <a:gridCol w="1128125"/>
                <a:gridCol w="1128125"/>
                <a:gridCol w="1128125"/>
                <a:gridCol w="1128125"/>
              </a:tblGrid>
              <a:tr h="1176131"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hlinkClick r:id="rId2" action="ppaction://hlinksldjump"/>
                        </a:rPr>
                        <a:t>1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hlinkClick r:id="rId3" action="ppaction://hlinksldjump"/>
                        </a:rPr>
                        <a:t>2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hlinkClick r:id="rId4" action="ppaction://hlinksldjump"/>
                        </a:rPr>
                        <a:t>3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hlinkClick r:id="rId5" action="ppaction://hlinksldjump"/>
                        </a:rPr>
                        <a:t>4</a:t>
                      </a:r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600" b="1" dirty="0" smtClean="0">
                        <a:solidFill>
                          <a:schemeClr val="bg2">
                            <a:lumMod val="50000"/>
                          </a:schemeClr>
                        </a:solidFill>
                        <a:hlinkClick r:id="rId6" action="ppaction://hlinksldjump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hlinkClick r:id="rId6" action="ppaction://hlinksldjump"/>
                        </a:rPr>
                        <a:t>5</a:t>
                      </a:r>
                      <a:endParaRPr lang="ru-RU" sz="3600" b="1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600" b="1" dirty="0" smtClean="0">
                        <a:solidFill>
                          <a:schemeClr val="bg2">
                            <a:lumMod val="50000"/>
                          </a:schemeClr>
                        </a:solidFill>
                        <a:hlinkClick r:id="rId7" action="ppaction://hlinksldjump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hlinkClick r:id="rId8" action="ppaction://hlinksldjump"/>
                        </a:rPr>
                        <a:t>6</a:t>
                      </a:r>
                      <a:endParaRPr lang="ru-RU" sz="3600" b="1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11761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hlinkClick r:id="rId7" action="ppaction://hlinksldjump"/>
                        </a:rPr>
                        <a:t>7</a:t>
                      </a:r>
                      <a:endParaRPr lang="ru-RU" sz="3600" b="1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hlinkClick r:id="rId9" action="ppaction://hlinksldjump"/>
                        </a:rPr>
                        <a:t>8</a:t>
                      </a:r>
                      <a:endParaRPr lang="ru-RU" sz="3600" b="1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hlinkClick r:id="rId10" action="ppaction://hlinksldjump"/>
                        </a:rPr>
                        <a:t>9</a:t>
                      </a:r>
                      <a:endParaRPr lang="ru-RU" sz="3600" b="1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hlinkClick r:id="rId11" action="ppaction://hlinksldjump"/>
                        </a:rPr>
                        <a:t>10</a:t>
                      </a:r>
                      <a:endParaRPr lang="ru-RU" sz="3600" b="1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hlinkClick r:id="rId12" action="ppaction://hlinksldjump"/>
                        </a:rPr>
                        <a:t>11</a:t>
                      </a:r>
                      <a:endParaRPr lang="ru-RU" sz="3600" b="1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hlinkClick r:id="rId13" action="ppaction://hlinksldjump"/>
                        </a:rPr>
                        <a:t>12</a:t>
                      </a:r>
                      <a:endParaRPr lang="ru-RU" sz="3600" b="1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1761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hlinkClick r:id="rId14" action="ppaction://hlinksldjump"/>
                        </a:rPr>
                        <a:t>13</a:t>
                      </a:r>
                      <a:endParaRPr lang="ru-RU" sz="3600" b="1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hlinkClick r:id="rId15" action="ppaction://hlinksldjump"/>
                        </a:rPr>
                        <a:t>14</a:t>
                      </a:r>
                      <a:endParaRPr lang="ru-RU" sz="3600" b="1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hlinkClick r:id="rId16" action="ppaction://hlinksldjump"/>
                        </a:rPr>
                        <a:t>15</a:t>
                      </a:r>
                      <a:endParaRPr lang="ru-RU" sz="3600" b="1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hlinkClick r:id="rId17" action="ppaction://hlinksldjump"/>
                        </a:rPr>
                        <a:t>16</a:t>
                      </a:r>
                      <a:endParaRPr lang="ru-RU" sz="3600" b="1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endParaRPr lang="ru-RU" sz="3600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hlinkClick r:id="rId18" action="ppaction://hlinksldjump"/>
                        </a:rPr>
                        <a:t>17</a:t>
                      </a:r>
                      <a:endParaRPr lang="ru-RU" sz="3600" b="1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hlinkClick r:id="rId19" action="ppaction://hlinksldjump"/>
                        </a:rPr>
                        <a:t>18</a:t>
                      </a:r>
                      <a:endParaRPr lang="ru-RU" sz="3600" b="1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endParaRPr lang="ru-RU" sz="3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60314" y="188640"/>
            <a:ext cx="4583686" cy="19442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/>
              <a:t>За </a:t>
            </a:r>
            <a:r>
              <a:rPr lang="ru-RU" sz="4400" dirty="0" smtClean="0"/>
              <a:t>волшебным колобком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76672"/>
            <a:ext cx="5112568" cy="108012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Кому посвящено это стихотворение Николая Степановича?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5220072" y="4509120"/>
            <a:ext cx="792088" cy="1800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1844824"/>
            <a:ext cx="50405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solidFill>
                  <a:schemeClr val="bg2">
                    <a:lumMod val="50000"/>
                  </a:schemeClr>
                </a:solidFill>
              </a:rPr>
              <a:t>Ангел лёг у края небосклона.</a:t>
            </a:r>
            <a:br>
              <a:rPr lang="ru-RU" sz="22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200" dirty="0" smtClean="0">
                <a:solidFill>
                  <a:schemeClr val="bg2">
                    <a:lumMod val="50000"/>
                  </a:schemeClr>
                </a:solidFill>
              </a:rPr>
              <a:t>Наклонившись, удивлялся безднам.</a:t>
            </a:r>
            <a:br>
              <a:rPr lang="ru-RU" sz="22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200" dirty="0" smtClean="0">
                <a:solidFill>
                  <a:schemeClr val="bg2">
                    <a:lumMod val="50000"/>
                  </a:schemeClr>
                </a:solidFill>
              </a:rPr>
              <a:t>Новый мир был синим и беззвездным.</a:t>
            </a:r>
            <a:br>
              <a:rPr lang="ru-RU" sz="22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200" dirty="0" smtClean="0">
                <a:solidFill>
                  <a:schemeClr val="bg2">
                    <a:lumMod val="50000"/>
                  </a:schemeClr>
                </a:solidFill>
              </a:rPr>
              <a:t>Ад молчал, не слышалось ни стона</a:t>
            </a:r>
            <a:r>
              <a:rPr lang="ru-RU" sz="22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algn="ctr"/>
            <a:r>
              <a:rPr lang="ru-RU" sz="2200" dirty="0" smtClean="0">
                <a:solidFill>
                  <a:schemeClr val="bg2">
                    <a:lumMod val="50000"/>
                  </a:schemeClr>
                </a:solidFill>
              </a:rPr>
              <a:t>Алой </a:t>
            </a:r>
            <a:r>
              <a:rPr lang="ru-RU" sz="2200" dirty="0" smtClean="0">
                <a:solidFill>
                  <a:schemeClr val="bg2">
                    <a:lumMod val="50000"/>
                  </a:schemeClr>
                </a:solidFill>
              </a:rPr>
              <a:t>крови робкое биение,</a:t>
            </a:r>
            <a:br>
              <a:rPr lang="ru-RU" sz="22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200" dirty="0" smtClean="0">
                <a:solidFill>
                  <a:schemeClr val="bg2">
                    <a:lumMod val="50000"/>
                  </a:schemeClr>
                </a:solidFill>
              </a:rPr>
              <a:t>Хрупких рук испуг и содроганье.</a:t>
            </a:r>
            <a:br>
              <a:rPr lang="ru-RU" sz="22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200" dirty="0" smtClean="0">
                <a:solidFill>
                  <a:schemeClr val="bg2">
                    <a:lumMod val="50000"/>
                  </a:schemeClr>
                </a:solidFill>
              </a:rPr>
              <a:t>Миру снов досталось в обладанье</a:t>
            </a:r>
            <a:br>
              <a:rPr lang="ru-RU" sz="22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200" dirty="0" smtClean="0">
                <a:solidFill>
                  <a:schemeClr val="bg2">
                    <a:lumMod val="50000"/>
                  </a:schemeClr>
                </a:solidFill>
              </a:rPr>
              <a:t>Ангела святое отраженье</a:t>
            </a:r>
            <a:r>
              <a:rPr lang="ru-RU" sz="22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algn="ctr"/>
            <a:r>
              <a:rPr lang="ru-RU" sz="2200" dirty="0" smtClean="0">
                <a:solidFill>
                  <a:schemeClr val="bg2">
                    <a:lumMod val="50000"/>
                  </a:schemeClr>
                </a:solidFill>
              </a:rPr>
              <a:t>Тесно </a:t>
            </a:r>
            <a:r>
              <a:rPr lang="ru-RU" sz="2200" dirty="0" smtClean="0">
                <a:solidFill>
                  <a:schemeClr val="bg2">
                    <a:lumMod val="50000"/>
                  </a:schemeClr>
                </a:solidFill>
              </a:rPr>
              <a:t>в мире! Пусть живет, мечтая</a:t>
            </a:r>
            <a:br>
              <a:rPr lang="ru-RU" sz="22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200" dirty="0" smtClean="0">
                <a:solidFill>
                  <a:schemeClr val="bg2">
                    <a:lumMod val="50000"/>
                  </a:schemeClr>
                </a:solidFill>
              </a:rPr>
              <a:t>О любви, о грусти и о тени,</a:t>
            </a:r>
            <a:br>
              <a:rPr lang="ru-RU" sz="22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200" dirty="0" smtClean="0">
                <a:solidFill>
                  <a:schemeClr val="bg2">
                    <a:lumMod val="50000"/>
                  </a:schemeClr>
                </a:solidFill>
              </a:rPr>
              <a:t>В сумраке предвечном открывая</a:t>
            </a:r>
            <a:br>
              <a:rPr lang="ru-RU" sz="22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200" dirty="0" smtClean="0">
                <a:solidFill>
                  <a:schemeClr val="bg2">
                    <a:lumMod val="50000"/>
                  </a:schemeClr>
                </a:solidFill>
              </a:rPr>
              <a:t>Азбуку своих же откровений.</a:t>
            </a:r>
            <a:endParaRPr lang="ru-RU" sz="2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0962" name="Picture 2" descr="https://avatars.mds.yandex.net/i?id=1011a4f8f8006ccd372e60d4a114ad0d_l-10611483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484784"/>
            <a:ext cx="3224076" cy="324036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60314" y="188640"/>
            <a:ext cx="4583686" cy="19442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/>
              <a:t>За </a:t>
            </a:r>
            <a:r>
              <a:rPr lang="ru-RU" sz="4400" dirty="0" smtClean="0"/>
              <a:t>волшебным колобком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76672"/>
            <a:ext cx="5112568" cy="1080120"/>
          </a:xfrm>
        </p:spPr>
        <p:txBody>
          <a:bodyPr>
            <a:noAutofit/>
          </a:bodyPr>
          <a:lstStyle/>
          <a:p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1124744"/>
            <a:ext cx="52565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А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нгел лёг у края небосклона.</a:t>
            </a:r>
            <a:b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Н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аклонившись, удивлялся безднам.</a:t>
            </a:r>
            <a:b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Н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овый мир был синим и беззвездным.</a:t>
            </a:r>
            <a:b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А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д молчал, не слышалось ни стона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algn="ct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А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лой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крови робкое биение,</a:t>
            </a:r>
            <a:b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Х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рупких рук испуг и содроганье.</a:t>
            </a:r>
            <a:b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М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иру снов досталось в обладанье</a:t>
            </a:r>
            <a:b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А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нгела святое отраженье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algn="ct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Т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есно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в мире! Пусть живет, мечтая</a:t>
            </a:r>
            <a:b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О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 любви, о грусти и о тени,</a:t>
            </a:r>
            <a:b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В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 сумраке предвечном открывая</a:t>
            </a:r>
            <a:b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А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збуку своих же откровений.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0962" name="Picture 2" descr="https://avatars.mds.yandex.net/i?id=1011a4f8f8006ccd372e60d4a114ad0d_l-10611483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484784"/>
            <a:ext cx="3224076" cy="324036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5058" name="Picture 2" descr="https://sun9-east.userapi.com/sun9-59/s/v1/ig2/77ZtGjnwGiRgkwWfWDBkVT8UpediN0gZgg1VsX3tc3aOL8UHaKV9Ey4OsDVSCJZ0RLBRxq91570QSNpsX66T10d1.jpg?size=1280x960&amp;quality=96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861048"/>
            <a:ext cx="3995936" cy="299695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9" name="Picture 10" descr="https://avatars.mds.yandex.net/i?id=92d0daa569330d98e6fa450e86440caa677f82e4-10703717-images-thumbs&amp;n=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 l="34782" t="21606" r="34783" b="24673"/>
          <a:stretch>
            <a:fillRect/>
          </a:stretch>
        </p:blipFill>
        <p:spPr bwMode="auto">
          <a:xfrm>
            <a:off x="0" y="5580744"/>
            <a:ext cx="1198655" cy="1277256"/>
          </a:xfrm>
          <a:prstGeom prst="flowChartConnector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60314" y="188640"/>
            <a:ext cx="4583686" cy="19442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/>
              <a:t>За </a:t>
            </a:r>
            <a:r>
              <a:rPr lang="ru-RU" sz="4400" dirty="0" smtClean="0"/>
              <a:t>волшебным колобком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76672"/>
            <a:ext cx="5112568" cy="108012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Кто из этих писателей и поэтов в качестве псевдонима взял себе имя апостола?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1988840"/>
            <a:ext cx="3312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Алексей Пешков 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2564904"/>
            <a:ext cx="23606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Борис Бугаев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55576" y="3284984"/>
            <a:ext cx="30579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Аркадий Голиков</a:t>
            </a:r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27584" y="3933056"/>
            <a:ext cx="33834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Афанасий </a:t>
            </a:r>
            <a:r>
              <a:rPr lang="ru-RU" sz="2800" b="1" dirty="0" err="1" smtClean="0">
                <a:solidFill>
                  <a:schemeClr val="bg2">
                    <a:lumMod val="50000"/>
                  </a:schemeClr>
                </a:solidFill>
              </a:rPr>
              <a:t>Шеншин</a:t>
            </a:r>
            <a:endParaRPr lang="ru-RU" sz="2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99592" y="4581128"/>
            <a:ext cx="26238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Игорь Лотарев</a:t>
            </a:r>
            <a:endParaRPr lang="ru-RU" sz="2800" dirty="0"/>
          </a:p>
        </p:txBody>
      </p:sp>
      <p:pic>
        <p:nvPicPr>
          <p:cNvPr id="46084" name="Picture 4" descr="https://avatars.mds.yandex.net/i?id=35c9d2bdd6deafba1aac804c7c93444b4dcae750-4809557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060848"/>
            <a:ext cx="4295775" cy="3048001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4" name="Picture 10" descr="https://avatars.mds.yandex.net/i?id=92d0daa569330d98e6fa450e86440caa677f82e4-10703717-images-thumbs&amp;n=1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 l="34782" t="21606" r="34783" b="24673"/>
          <a:stretch>
            <a:fillRect/>
          </a:stretch>
        </p:blipFill>
        <p:spPr bwMode="auto">
          <a:xfrm>
            <a:off x="7650619" y="5373216"/>
            <a:ext cx="1216380" cy="1296144"/>
          </a:xfrm>
          <a:prstGeom prst="flowChartConnector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0" grpId="0"/>
      <p:bldP spid="11" grpId="0"/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60314" y="188640"/>
            <a:ext cx="4583686" cy="19442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/>
              <a:t>За </a:t>
            </a:r>
            <a:r>
              <a:rPr lang="ru-RU" sz="4400" dirty="0" smtClean="0"/>
              <a:t>волшебным колобком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76672"/>
            <a:ext cx="3960440" cy="388843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Кот в мешке…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5157192"/>
            <a:ext cx="35549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Забрать или отдать???</a:t>
            </a:r>
            <a:endParaRPr lang="ru-RU" sz="28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4818" name="Picture 2" descr="https://avatars.mds.yandex.net/i?id=beb7c3da4d2ea25b9dd6e0363d46d3f2cda33e32-10349474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988840"/>
            <a:ext cx="3956484" cy="3768081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60314" y="188640"/>
            <a:ext cx="4583686" cy="19442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/>
              <a:t>За </a:t>
            </a:r>
            <a:r>
              <a:rPr lang="ru-RU" sz="4400" dirty="0" smtClean="0"/>
              <a:t>волшебным колобком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76672"/>
            <a:ext cx="3960440" cy="936104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Кому принадлежит эта вещь?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4818" name="Picture 2" descr="https://avatars.mds.yandex.net/i?id=beb7c3da4d2ea25b9dd6e0363d46d3f2cda33e32-10349474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988840"/>
            <a:ext cx="3956484" cy="3768081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720023" y="1556792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47106" name="Picture 2" descr="https://1001zaponka.ru/wp-content/uploads/c/1/9/c195b4fe9e9f04299a022bbc1fcef7f6.jpeg"/>
          <p:cNvPicPr>
            <a:picLocks noChangeAspect="1" noChangeArrowheads="1"/>
          </p:cNvPicPr>
          <p:nvPr/>
        </p:nvPicPr>
        <p:blipFill>
          <a:blip r:embed="rId3" cstate="print"/>
          <a:srcRect l="4725" t="20160" r="57476" b="13061"/>
          <a:stretch>
            <a:fillRect/>
          </a:stretch>
        </p:blipFill>
        <p:spPr bwMode="auto">
          <a:xfrm>
            <a:off x="611560" y="1844824"/>
            <a:ext cx="2880320" cy="3816424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4" name="Стрелка вниз 13"/>
          <p:cNvSpPr/>
          <p:nvPr/>
        </p:nvSpPr>
        <p:spPr>
          <a:xfrm>
            <a:off x="3995936" y="4725144"/>
            <a:ext cx="792088" cy="1800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60314" y="188640"/>
            <a:ext cx="4583686" cy="19442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/>
              <a:t>За </a:t>
            </a:r>
            <a:r>
              <a:rPr lang="ru-RU" sz="4400" dirty="0" smtClean="0"/>
              <a:t>волшебным колобком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76672"/>
            <a:ext cx="3960440" cy="936104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Кому принадлежит эта вещь?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4818" name="Picture 2" descr="https://avatars.mds.yandex.net/i?id=beb7c3da4d2ea25b9dd6e0363d46d3f2cda33e32-10349474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988840"/>
            <a:ext cx="3956484" cy="3768081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720023" y="1556792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49154" name="Picture 2" descr="https://avatars.mds.yandex.net/i?id=d80e3b651ef28743202c9c5224c1d6eaf788f48b-10811839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060848"/>
            <a:ext cx="4572000" cy="298132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9" name="Picture 10" descr="https://avatars.mds.yandex.net/i?id=92d0daa569330d98e6fa450e86440caa677f82e4-10703717-images-thumbs&amp;n=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 l="34782" t="21606" r="34783" b="24673"/>
          <a:stretch>
            <a:fillRect/>
          </a:stretch>
        </p:blipFill>
        <p:spPr bwMode="auto">
          <a:xfrm>
            <a:off x="251520" y="5301208"/>
            <a:ext cx="1216380" cy="1296144"/>
          </a:xfrm>
          <a:prstGeom prst="flowChartConnector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60314" y="188640"/>
            <a:ext cx="4583686" cy="19442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/>
              <a:t>За </a:t>
            </a:r>
            <a:r>
              <a:rPr lang="ru-RU" sz="4400" dirty="0" smtClean="0"/>
              <a:t>волшебным колобком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76672"/>
            <a:ext cx="5112568" cy="108012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Прочтите первую строчку романа А.С. Пушкина «Евгений Онегин» (не считая эпиграфа)</a:t>
            </a:r>
          </a:p>
          <a:p>
            <a:endParaRPr lang="ru-RU" b="1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0178" name="Picture 2" descr="https://jooinn.com/images/pushkin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36912"/>
            <a:ext cx="3888432" cy="388843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4572000" y="1628800"/>
            <a:ext cx="4572000" cy="4945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Не мысля гордый свет забавить,</a:t>
            </a:r>
            <a:b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Вниманье дружбы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</a:rPr>
              <a:t>возлюбя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,</a:t>
            </a:r>
            <a:b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Хотел бы я тебе представить</a:t>
            </a:r>
            <a:b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Залог достойнее тебя,</a:t>
            </a:r>
            <a:b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Достойнее души прекрасной,</a:t>
            </a:r>
            <a:b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Святой исполненной мечты,</a:t>
            </a:r>
            <a:b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Поэзии живой и ясной,</a:t>
            </a:r>
            <a:b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Высоких дум и простоты;</a:t>
            </a:r>
            <a:b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Но так и быть 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- рукой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пристрастной</a:t>
            </a:r>
            <a:b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Прими собранье пестрых глав,</a:t>
            </a:r>
            <a:b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</a:rPr>
              <a:t>Полусмешных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</a:rPr>
              <a:t>полупечальных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,</a:t>
            </a:r>
            <a:b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Простонародных, идеальных,</a:t>
            </a:r>
            <a:b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Небрежный плод моих забав,</a:t>
            </a:r>
            <a:b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</a:rPr>
              <a:t>Бессонниц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, легких вдохновений,</a:t>
            </a:r>
            <a:b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Незрелых и увядших лет,</a:t>
            </a:r>
            <a:b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Ума холодных наблюдений</a:t>
            </a:r>
            <a:b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И сердца горестных замет.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60314" y="188640"/>
            <a:ext cx="4583686" cy="19442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/>
              <a:t>За </a:t>
            </a:r>
            <a:r>
              <a:rPr lang="ru-RU" sz="4400" dirty="0" smtClean="0"/>
              <a:t>волшебным колобком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76672"/>
            <a:ext cx="3960440" cy="1752600"/>
          </a:xfrm>
        </p:spPr>
        <p:txBody>
          <a:bodyPr>
            <a:normAutofit lnSpcReduction="10000"/>
          </a:bodyPr>
          <a:lstStyle/>
          <a:p>
            <a:r>
              <a:rPr lang="ru-RU" sz="3000" b="1" dirty="0" smtClean="0">
                <a:solidFill>
                  <a:schemeClr val="bg2">
                    <a:lumMod val="50000"/>
                  </a:schemeClr>
                </a:solidFill>
              </a:rPr>
              <a:t>Переведите с русского языка на греческий слово «книгохранилище»</a:t>
            </a:r>
            <a:endParaRPr lang="ru-RU" sz="3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19672" y="5373216"/>
            <a:ext cx="22900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Библиотека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ru-RU" sz="28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32" name="Picture 8" descr="https://proprikol.ru/wp-content/uploads/2020/03/kartinki-biblioteka-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0746" y="2204864"/>
            <a:ext cx="5373254" cy="358217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34" name="Picture 10" descr="https://avatars.mds.yandex.net/i?id=92d0daa569330d98e6fa450e86440caa677f82e4-10703717-images-thumbs&amp;n=1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 l="34782" t="21606" r="34783" b="24673"/>
          <a:stretch>
            <a:fillRect/>
          </a:stretch>
        </p:blipFill>
        <p:spPr bwMode="auto">
          <a:xfrm>
            <a:off x="7596336" y="5600763"/>
            <a:ext cx="1179868" cy="1257237"/>
          </a:xfrm>
          <a:prstGeom prst="flowChartConnector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60314" y="188640"/>
            <a:ext cx="4583686" cy="19442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/>
              <a:t>За </a:t>
            </a:r>
            <a:r>
              <a:rPr lang="ru-RU" sz="4400" dirty="0" smtClean="0"/>
              <a:t>волшебным колобком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76672"/>
            <a:ext cx="3960440" cy="2952328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chemeClr val="bg2">
                    <a:lumMod val="50000"/>
                  </a:schemeClr>
                </a:solidFill>
              </a:rPr>
              <a:t>Какой знаменитый писатель, увидев свой портрет, сказал: «Себя, как в зеркале я вижу, но это зеркало мне льстит»?</a:t>
            </a:r>
          </a:p>
          <a:p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7664" y="5805264"/>
            <a:ext cx="24160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А.С.Пушкин</a:t>
            </a:r>
            <a:endParaRPr lang="ru-RU" sz="32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30" name="Picture 6" descr="https://cf3.ppt-online.org/files3/slide/a/aD27ucHBhm6ojMKGkxs90SNZOt3RVlUbLW8JYF/slide-1.jpg"/>
          <p:cNvPicPr>
            <a:picLocks noChangeAspect="1" noChangeArrowheads="1"/>
          </p:cNvPicPr>
          <p:nvPr/>
        </p:nvPicPr>
        <p:blipFill>
          <a:blip r:embed="rId2" cstate="print"/>
          <a:srcRect l="2294" t="12252" r="55263" b="18833"/>
          <a:stretch>
            <a:fillRect/>
          </a:stretch>
        </p:blipFill>
        <p:spPr bwMode="auto">
          <a:xfrm>
            <a:off x="5364088" y="2204864"/>
            <a:ext cx="3312368" cy="402855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148064" y="6309320"/>
            <a:ext cx="42530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Портрет работы Ореста Кипренского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8" name="Picture 10" descr="https://avatars.mds.yandex.net/i?id=92d0daa569330d98e6fa450e86440caa677f82e4-10703717-images-thumbs&amp;n=1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 l="34782" t="21606" r="34783" b="24673"/>
          <a:stretch>
            <a:fillRect/>
          </a:stretch>
        </p:blipFill>
        <p:spPr bwMode="auto">
          <a:xfrm>
            <a:off x="251520" y="4077072"/>
            <a:ext cx="1324946" cy="1411829"/>
          </a:xfrm>
          <a:prstGeom prst="flowChartConnector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60314" y="188640"/>
            <a:ext cx="4583686" cy="19442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/>
              <a:t>За </a:t>
            </a:r>
            <a:r>
              <a:rPr lang="ru-RU" sz="4400" dirty="0" smtClean="0"/>
              <a:t>волшебным колобком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196752"/>
            <a:ext cx="3960440" cy="1752600"/>
          </a:xfrm>
        </p:spPr>
        <p:txBody>
          <a:bodyPr>
            <a:normAutofit/>
          </a:bodyPr>
          <a:lstStyle/>
          <a:p>
            <a:r>
              <a:rPr lang="ru-RU" sz="3000" dirty="0" smtClean="0">
                <a:solidFill>
                  <a:schemeClr val="bg2">
                    <a:lumMod val="50000"/>
                  </a:schemeClr>
                </a:solidFill>
              </a:rPr>
              <a:t>Ход переходит к сопернику</a:t>
            </a:r>
            <a:endParaRPr lang="ru-RU" sz="3000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0726" name="Picture 6" descr="https://avatars.mds.yandex.net/i?id=4d2192b335658ce03cc3a3b39615b8f355554e4b-5256771-images-thumbs&amp;n=13"/>
          <p:cNvPicPr>
            <a:picLocks noChangeAspect="1" noChangeArrowheads="1"/>
          </p:cNvPicPr>
          <p:nvPr/>
        </p:nvPicPr>
        <p:blipFill>
          <a:blip r:embed="rId2" cstate="print"/>
          <a:srcRect l="12323" t="12361" r="13742" b="16563"/>
          <a:stretch>
            <a:fillRect/>
          </a:stretch>
        </p:blipFill>
        <p:spPr bwMode="auto">
          <a:xfrm>
            <a:off x="1475656" y="2348880"/>
            <a:ext cx="1728192" cy="1656184"/>
          </a:xfrm>
          <a:prstGeom prst="ellipse">
            <a:avLst/>
          </a:prstGeom>
          <a:noFill/>
          <a:effectLst>
            <a:softEdge rad="63500"/>
          </a:effectLst>
        </p:spPr>
      </p:pic>
      <p:pic>
        <p:nvPicPr>
          <p:cNvPr id="10" name="Picture 10" descr="https://avatars.mds.yandex.net/i?id=92d0daa569330d98e6fa450e86440caa677f82e4-10703717-images-thumbs&amp;n=1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 l="34782" t="21606" r="34783" b="24673"/>
          <a:stretch>
            <a:fillRect/>
          </a:stretch>
        </p:blipFill>
        <p:spPr bwMode="auto">
          <a:xfrm>
            <a:off x="6876256" y="4437112"/>
            <a:ext cx="1468962" cy="1565288"/>
          </a:xfrm>
          <a:prstGeom prst="flowChartConnector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60314" y="188640"/>
            <a:ext cx="4583686" cy="19442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/>
              <a:t>За </a:t>
            </a:r>
            <a:r>
              <a:rPr lang="ru-RU" sz="4400" dirty="0" smtClean="0"/>
              <a:t>волшебным колобком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76672"/>
            <a:ext cx="3960440" cy="1752600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У какого писателя название трех самых значимых произведений начинается на букву «</a:t>
            </a:r>
            <a:r>
              <a:rPr lang="ru-RU" i="1" dirty="0" smtClean="0">
                <a:solidFill>
                  <a:schemeClr val="bg2">
                    <a:lumMod val="50000"/>
                  </a:schemeClr>
                </a:solidFill>
              </a:rPr>
              <a:t>О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»?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7664" y="5805264"/>
            <a:ext cx="23909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И.А. Гончаров</a:t>
            </a:r>
            <a:endParaRPr lang="ru-RU" sz="28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1746" name="Picture 2" descr="https://avatars.mds.yandex.net/i?id=09f9c0d318b7bb81d735d1a2ff66f9b857301633-6431007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276872"/>
            <a:ext cx="3456383" cy="345638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8" name="Picture 10" descr="https://avatars.mds.yandex.net/i?id=92d0daa569330d98e6fa450e86440caa677f82e4-10703717-images-thumbs&amp;n=1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 l="34782" t="21606" r="34783" b="24673"/>
          <a:stretch>
            <a:fillRect/>
          </a:stretch>
        </p:blipFill>
        <p:spPr bwMode="auto">
          <a:xfrm>
            <a:off x="7065692" y="4653136"/>
            <a:ext cx="1351534" cy="1440160"/>
          </a:xfrm>
          <a:prstGeom prst="flowChartConnector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60314" y="188640"/>
            <a:ext cx="4583686" cy="19442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/>
              <a:t>За </a:t>
            </a:r>
            <a:r>
              <a:rPr lang="ru-RU" sz="4400" dirty="0" smtClean="0"/>
              <a:t>волшебным колобком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76672"/>
            <a:ext cx="3960440" cy="388843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О герое какого произведения это сказано?</a:t>
            </a:r>
          </a:p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«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Почтмейстер ...тоже добрый человек...» 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7664" y="5805264"/>
            <a:ext cx="19834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«Ревизор»</a:t>
            </a:r>
            <a:endParaRPr lang="ru-RU" sz="32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8" name="Picture 10" descr="https://avatars.mds.yandex.net/i?id=92d0daa569330d98e6fa450e86440caa677f82e4-10703717-images-thumbs&amp;n=1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34782" t="21606" r="34783" b="24673"/>
          <a:stretch>
            <a:fillRect/>
          </a:stretch>
        </p:blipFill>
        <p:spPr bwMode="auto">
          <a:xfrm>
            <a:off x="179512" y="4293096"/>
            <a:ext cx="1180930" cy="1258369"/>
          </a:xfrm>
          <a:prstGeom prst="flowChartConnector">
            <a:avLst/>
          </a:prstGeom>
          <a:noFill/>
        </p:spPr>
      </p:pic>
      <p:pic>
        <p:nvPicPr>
          <p:cNvPr id="51202" name="Picture 2" descr="https://avatars.mds.yandex.net/i?id=ae3a39b2b3ccc34a217824f38fe728f016317f71-10755803-images-thumbs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2276872"/>
            <a:ext cx="4572000" cy="282892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283968" y="5229200"/>
            <a:ext cx="42152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Иван Кузьмич </a:t>
            </a:r>
            <a:r>
              <a:rPr lang="ru-RU" sz="3200" dirty="0" err="1" smtClean="0">
                <a:solidFill>
                  <a:schemeClr val="bg2">
                    <a:lumMod val="50000"/>
                  </a:schemeClr>
                </a:solidFill>
              </a:rPr>
              <a:t>Шпекин</a:t>
            </a:r>
            <a:endParaRPr lang="ru-RU" sz="32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60314" y="188640"/>
            <a:ext cx="4583686" cy="19442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/>
              <a:t>За </a:t>
            </a:r>
            <a:r>
              <a:rPr lang="ru-RU" sz="4400" dirty="0" smtClean="0"/>
              <a:t>волшебным колобком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196752"/>
            <a:ext cx="3960440" cy="1752600"/>
          </a:xfrm>
        </p:spPr>
        <p:txBody>
          <a:bodyPr>
            <a:normAutofit/>
          </a:bodyPr>
          <a:lstStyle/>
          <a:p>
            <a:r>
              <a:rPr lang="ru-RU" sz="3000" dirty="0" smtClean="0">
                <a:solidFill>
                  <a:schemeClr val="bg2">
                    <a:lumMod val="50000"/>
                  </a:schemeClr>
                </a:solidFill>
              </a:rPr>
              <a:t>Ход переходит к сопернику</a:t>
            </a:r>
            <a:endParaRPr lang="ru-RU" sz="3000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0726" name="Picture 6" descr="https://avatars.mds.yandex.net/i?id=4d2192b335658ce03cc3a3b39615b8f355554e4b-5256771-images-thumbs&amp;n=13"/>
          <p:cNvPicPr>
            <a:picLocks noChangeAspect="1" noChangeArrowheads="1"/>
          </p:cNvPicPr>
          <p:nvPr/>
        </p:nvPicPr>
        <p:blipFill>
          <a:blip r:embed="rId2" cstate="print"/>
          <a:srcRect l="12323" t="12361" r="13742" b="16563"/>
          <a:stretch>
            <a:fillRect/>
          </a:stretch>
        </p:blipFill>
        <p:spPr bwMode="auto">
          <a:xfrm>
            <a:off x="1475656" y="2348880"/>
            <a:ext cx="1728192" cy="1656184"/>
          </a:xfrm>
          <a:prstGeom prst="ellipse">
            <a:avLst/>
          </a:prstGeom>
          <a:noFill/>
          <a:effectLst>
            <a:softEdge rad="63500"/>
          </a:effectLst>
        </p:spPr>
      </p:pic>
      <p:pic>
        <p:nvPicPr>
          <p:cNvPr id="5" name="Picture 10" descr="https://avatars.mds.yandex.net/i?id=92d0daa569330d98e6fa450e86440caa677f82e4-10703717-images-thumbs&amp;n=1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 l="34782" t="21606" r="34783" b="24673"/>
          <a:stretch>
            <a:fillRect/>
          </a:stretch>
        </p:blipFill>
        <p:spPr bwMode="auto">
          <a:xfrm>
            <a:off x="7164288" y="4221088"/>
            <a:ext cx="1324946" cy="1411829"/>
          </a:xfrm>
          <a:prstGeom prst="flowChartConnector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60314" y="188640"/>
            <a:ext cx="4583686" cy="19442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/>
              <a:t>За </a:t>
            </a:r>
            <a:r>
              <a:rPr lang="ru-RU" sz="4400" dirty="0" smtClean="0"/>
              <a:t>волшебным колобком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76672"/>
            <a:ext cx="3960440" cy="388843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Чей это портрет?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…Он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был замечательно хорош собою, с прекрасными темными глазами, темно-рус, ростом выше среднего, тонок и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строен.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7664" y="5805264"/>
            <a:ext cx="34649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Родион Раскольников</a:t>
            </a:r>
            <a:endParaRPr lang="ru-RU" sz="28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2770" name="Picture 2" descr="https://avatars.mds.yandex.net/i?id=71cad2a767550b06e861b2403ea0dd298c9cb601-4818449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988840"/>
            <a:ext cx="3552056" cy="3552057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8" name="Picture 10" descr="https://avatars.mds.yandex.net/i?id=92d0daa569330d98e6fa450e86440caa677f82e4-10703717-images-thumbs&amp;n=1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 l="34782" t="21606" r="34783" b="24673"/>
          <a:stretch>
            <a:fillRect/>
          </a:stretch>
        </p:blipFill>
        <p:spPr bwMode="auto">
          <a:xfrm>
            <a:off x="179512" y="4293096"/>
            <a:ext cx="1180930" cy="1258369"/>
          </a:xfrm>
          <a:prstGeom prst="flowChartConnector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48</TotalTime>
  <Words>347</Words>
  <Application>Microsoft Office PowerPoint</Application>
  <PresentationFormat>Экран (4:3)</PresentationFormat>
  <Paragraphs>131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Апекс</vt:lpstr>
      <vt:lpstr>За волшебным колобком… </vt:lpstr>
      <vt:lpstr>За волшебным колобком </vt:lpstr>
      <vt:lpstr> За волшебным колобком </vt:lpstr>
      <vt:lpstr> За волшебным колобком </vt:lpstr>
      <vt:lpstr> За волшебным колобком </vt:lpstr>
      <vt:lpstr> За волшебным колобком </vt:lpstr>
      <vt:lpstr> За волшебным колобком </vt:lpstr>
      <vt:lpstr> За волшебным колобком </vt:lpstr>
      <vt:lpstr> За волшебным колобком </vt:lpstr>
      <vt:lpstr> За волшебным колобком </vt:lpstr>
      <vt:lpstr> За волшебным колобком </vt:lpstr>
      <vt:lpstr> За волшебным колобком </vt:lpstr>
      <vt:lpstr> За волшебным колобком </vt:lpstr>
      <vt:lpstr> За волшебным колобком </vt:lpstr>
      <vt:lpstr> За волшебным колобком </vt:lpstr>
      <vt:lpstr> За волшебным колобком </vt:lpstr>
      <vt:lpstr> За волшебным колобком </vt:lpstr>
      <vt:lpstr> За волшебным колобком </vt:lpstr>
      <vt:lpstr> За волшебным колобком </vt:lpstr>
      <vt:lpstr> За волшебным колобком </vt:lpstr>
      <vt:lpstr> За волшебным колобком </vt:lpstr>
      <vt:lpstr> За волшебным колобком </vt:lpstr>
      <vt:lpstr> За волшебным колобком </vt:lpstr>
      <vt:lpstr> За волшебным колобком </vt:lpstr>
      <vt:lpstr> За волшебным колобком </vt:lpstr>
      <vt:lpstr> За волшебным колобком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 волшебным колобком </dc:title>
  <dc:creator>Stasya</dc:creator>
  <cp:lastModifiedBy>Пользователь Windows</cp:lastModifiedBy>
  <cp:revision>6</cp:revision>
  <dcterms:created xsi:type="dcterms:W3CDTF">2024-01-23T23:21:05Z</dcterms:created>
  <dcterms:modified xsi:type="dcterms:W3CDTF">2024-01-24T02:28:17Z</dcterms:modified>
</cp:coreProperties>
</file>