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5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9" userDrawn="1">
          <p15:clr>
            <a:srgbClr val="A4A3A4"/>
          </p15:clr>
        </p15:guide>
        <p15:guide id="2" pos="29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howGuides="1">
      <p:cViewPr varScale="1">
        <p:scale>
          <a:sx n="91" d="100"/>
          <a:sy n="91" d="100"/>
        </p:scale>
        <p:origin x="912" y="90"/>
      </p:cViewPr>
      <p:guideLst>
        <p:guide orient="horz" pos="2169"/>
        <p:guide pos="29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  <a:t>20.09.2025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BB3E-4D45-4CD6-97F9-4E8B1DEC40AC}" type="datetimeFigureOut">
              <a:rPr lang="ru-RU" smtClean="0"/>
              <a:t>20.09.2025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9F17-C9EC-4420-896A-C8CE32FB2C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BB3E-4D45-4CD6-97F9-4E8B1DEC40AC}" type="datetimeFigureOut">
              <a:rPr lang="ru-RU" smtClean="0"/>
              <a:t>20.09.2025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9F17-C9EC-4420-896A-C8CE32FB2C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BB3E-4D45-4CD6-97F9-4E8B1DEC40AC}" type="datetimeFigureOut">
              <a:rPr lang="ru-RU" smtClean="0"/>
              <a:t>20.09.2025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9F17-C9EC-4420-896A-C8CE32FB2C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BB3E-4D45-4CD6-97F9-4E8B1DEC40AC}" type="datetimeFigureOut">
              <a:rPr lang="ru-RU" smtClean="0"/>
              <a:t>20.09.2025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9F17-C9EC-4420-896A-C8CE32FB2C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BB3E-4D45-4CD6-97F9-4E8B1DEC40AC}" type="datetimeFigureOut">
              <a:rPr lang="ru-RU" smtClean="0"/>
              <a:t>20.09.2025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9F17-C9EC-4420-896A-C8CE32FB2C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BB3E-4D45-4CD6-97F9-4E8B1DEC40AC}" type="datetimeFigureOut">
              <a:rPr lang="ru-RU" smtClean="0"/>
              <a:t>20.09.2025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9F17-C9EC-4420-896A-C8CE32FB2C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BB3E-4D45-4CD6-97F9-4E8B1DEC40AC}" type="datetimeFigureOut">
              <a:rPr lang="ru-RU" smtClean="0"/>
              <a:t>20.09.2025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9F17-C9EC-4420-896A-C8CE32FB2C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BB3E-4D45-4CD6-97F9-4E8B1DEC40AC}" type="datetimeFigureOut">
              <a:rPr lang="ru-RU" smtClean="0"/>
              <a:t>20.09.2025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9F17-C9EC-4420-896A-C8CE32FB2C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BB3E-4D45-4CD6-97F9-4E8B1DEC40AC}" type="datetimeFigureOut">
              <a:rPr lang="ru-RU" smtClean="0"/>
              <a:t>20.09.2025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9F17-C9EC-4420-896A-C8CE32FB2C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BB3E-4D45-4CD6-97F9-4E8B1DEC40AC}" type="datetimeFigureOut">
              <a:rPr lang="ru-RU" smtClean="0"/>
              <a:t>20.09.2025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9F17-C9EC-4420-896A-C8CE32FB2C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BB3E-4D45-4CD6-97F9-4E8B1DEC40AC}" type="datetimeFigureOut">
              <a:rPr lang="ru-RU" smtClean="0"/>
              <a:t>20.09.2025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9F17-C9EC-4420-896A-C8CE32FB2C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EBB3E-4D45-4CD6-97F9-4E8B1DEC40AC}" type="datetimeFigureOut">
              <a:rPr lang="ru-RU" smtClean="0"/>
              <a:t>20.09.2025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89F17-C9EC-4420-896A-C8CE32FB2C3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Береза фон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7207" y="1500174"/>
            <a:ext cx="5786478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Берёза</a:t>
            </a:r>
            <a:r>
              <a:rPr lang="en-US" altLang="ru-RU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дерево</a:t>
            </a:r>
            <a:r>
              <a:rPr lang="en-US" altLang="ru-RU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VS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символ</a:t>
            </a:r>
            <a:r>
              <a:rPr lang="en-US" altLang="ru-RU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русского</a:t>
            </a:r>
            <a:r>
              <a:rPr lang="en-US" altLang="ru-RU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духа</a:t>
            </a: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4643446"/>
            <a:ext cx="6400800" cy="1752600"/>
          </a:xfrm>
        </p:spPr>
        <p:txBody>
          <a:bodyPr>
            <a:noAutofit/>
          </a:bodyPr>
          <a:lstStyle/>
          <a:p>
            <a:pPr algn="l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  <a:b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Сейранян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Эльмира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Гургеновна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3 курса ФФ, </a:t>
            </a:r>
            <a:b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ВФ-РЛиИЯ-3-1</a:t>
            </a:r>
          </a:p>
          <a:p>
            <a:pPr algn="l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  <a:b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Горобец Людмила Николаевна</a:t>
            </a:r>
            <a:b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д.пед.н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профессор кафедры русского</a:t>
            </a:r>
            <a:b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языка и литературы ФГБОУ ВО «АГПУ»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6" name="AutoShape 2" descr="Фон Для Презентации Береза - скачать фото и картинки для оформления слайд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028" name="AutoShape 4" descr="Фон Для Презентации Береза - скачать фото и картинки для оформления слайд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030" name="AutoShape 6" descr="Фон Для Презентации Береза - скачать фото и картинки для оформления слайд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032" name="AutoShape 8" descr="Фон Для Презентации Береза - скачать фото и картинки для оформления слайд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024857" y="112680"/>
            <a:ext cx="5431155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ПРОСВЕТИТЕЛЬСКИЙ СОЦИАЛЬНО-ЗНАЧИМЫЙ ПРОЕКТ 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>
            <a:off x="0" y="1528746"/>
            <a:ext cx="9144000" cy="5329254"/>
          </a:xfrm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533243" y="154553"/>
            <a:ext cx="6117590" cy="3987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Пятая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микротема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Берёза в литературе и живописи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2" name="Picture 2" descr="Летом», Аркадий Александрович Пластов — описание картин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928670"/>
            <a:ext cx="3200400" cy="461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5715008" y="5572140"/>
            <a:ext cx="2714644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222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А.А. Пластов «Летом»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142984"/>
            <a:ext cx="3429024" cy="462746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785918" y="5786454"/>
            <a:ext cx="1295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2225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Концепт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1528746"/>
            <a:ext cx="9144000" cy="53292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0"/>
            <a:ext cx="8412480" cy="1303020"/>
          </a:xfrm>
        </p:spPr>
        <p:txBody>
          <a:bodyPr>
            <a:normAutofit/>
          </a:bodyPr>
          <a:lstStyle/>
          <a:p>
            <a:r>
              <a:rPr lang="ru-RU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</a:t>
            </a:r>
            <a:r>
              <a:rPr lang="ru-RU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 </a:t>
            </a:r>
            <a:br>
              <a:rPr lang="ru-RU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Берёза</a:t>
            </a:r>
            <a:r>
              <a:rPr lang="en-US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дерево</a:t>
            </a:r>
            <a:r>
              <a:rPr lang="en-US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en-US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</a:t>
            </a:r>
            <a:r>
              <a:rPr lang="en-US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русского</a:t>
            </a:r>
            <a:r>
              <a:rPr lang="en-US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духа</a:t>
            </a:r>
            <a:r>
              <a:rPr lang="ru-RU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altLang="en-US" dirty="0"/>
          </a:p>
        </p:txBody>
      </p:sp>
      <p:pic>
        <p:nvPicPr>
          <p:cNvPr id="5" name="Изображение 4"/>
          <p:cNvPicPr/>
          <p:nvPr/>
        </p:nvPicPr>
        <p:blipFill>
          <a:blip r:embed="rId4"/>
          <a:stretch>
            <a:fillRect/>
          </a:stretch>
        </p:blipFill>
        <p:spPr>
          <a:xfrm>
            <a:off x="251460" y="1124585"/>
            <a:ext cx="3461385" cy="3100070"/>
          </a:xfrm>
          <a:prstGeom prst="rect">
            <a:avLst/>
          </a:prstGeom>
        </p:spPr>
      </p:pic>
      <p:pic>
        <p:nvPicPr>
          <p:cNvPr id="6" name="Изображение 5"/>
          <p:cNvPicPr/>
          <p:nvPr/>
        </p:nvPicPr>
        <p:blipFill>
          <a:blip r:embed="rId5"/>
          <a:stretch>
            <a:fillRect/>
          </a:stretch>
        </p:blipFill>
        <p:spPr>
          <a:xfrm>
            <a:off x="5228590" y="3071495"/>
            <a:ext cx="3706495" cy="314515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>
            <a:off x="0" y="1528746"/>
            <a:ext cx="9144000" cy="5329254"/>
          </a:xfrm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360060" y="0"/>
            <a:ext cx="2535054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2222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Этап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III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Продукт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1" name="AutoShape 5" descr="blob:https://web.telegram.org/ce78adcc-f9f7-40a2-8406-d01d75cb388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24583" name="AutoShape 7" descr="blob:https://web.telegram.org/ce78adcc-f9f7-40a2-8406-d01d75cb388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24585" name="AutoShape 9" descr="blob:https://web.telegram.org/ce78adcc-f9f7-40a2-8406-d01d75cb388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2" name="Изображение -21474825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05" y="825500"/>
            <a:ext cx="4324350" cy="32435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Изображение -214748259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630" y="3131185"/>
            <a:ext cx="4977765" cy="3733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00467" y="-27305"/>
            <a:ext cx="1007028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428868"/>
            <a:ext cx="6872278" cy="1143000"/>
          </a:xfrm>
        </p:spPr>
        <p:txBody>
          <a:bodyPr>
            <a:normAutofit fontScale="90000"/>
          </a:bodyPr>
          <a:lstStyle/>
          <a:p>
            <a: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>
            <a:off x="0" y="1528746"/>
            <a:ext cx="9144000" cy="532925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071546"/>
            <a:ext cx="7786742" cy="178594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 С детства мы привыкли слышать выражение 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берёза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 задумывался кто-либо о том, почему «русская», ведь берёза растёт не только в России?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любимо это дерево нашим народом? В чем секрет этого растения?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>
            <a:off x="-36830" y="635"/>
            <a:ext cx="9185910" cy="688594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186" y="2060881"/>
            <a:ext cx="7786742" cy="1785942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произведения русских поэтов, пословицы, поговорки,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живопись, загадки.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 русской берёзы в Русской культуре.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выяснить, является ли берёза символом русского духа, почему именно она так близка русскому народу.</a:t>
            </a:r>
            <a:b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Гипотеза: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Если берёза является неотъемлемой частью жизни русского человека то, она является национальным, поэтическим символ России.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>
            <a:off x="0" y="1528746"/>
            <a:ext cx="9144000" cy="532925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00174"/>
            <a:ext cx="8358214" cy="1785942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	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Задачи исследования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соответствуют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микротемам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отношение инсторанных студентов к берёзе (опрос)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Собрать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данные о берёзе как о дереве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семейства берёзовых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Расмотреть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этимологию слова берёза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Изучить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образа берёзы в русских обрядах и обычаях.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 берёзы в устном народном творчестве, поэзии.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 берёзы  в живописи.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>
            <a:off x="0" y="1528746"/>
            <a:ext cx="9144000" cy="5329254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348" y="571480"/>
          <a:ext cx="8072494" cy="588174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36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6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474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Вопрос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Ответ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755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Что является символом России?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Москва,</a:t>
                      </a:r>
                      <a:b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Медведь,</a:t>
                      </a:r>
                      <a:b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Матрёшка,</a:t>
                      </a:r>
                      <a:b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Берёза,</a:t>
                      </a:r>
                      <a:b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Балалайка, </a:t>
                      </a:r>
                      <a:b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В.В. Путин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899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Вспомните любое стихотворение русских поэтов о дереве?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А.С.Пушкин «У Лукоморья дуб зелёный…»</a:t>
                      </a:r>
                      <a:b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Русская народная песня «Во поле берёза стояла…»</a:t>
                      </a:r>
                      <a:b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С.Есенин «Белая береза»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899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Какие чувства, ассоциации вызывает у вас берёза?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Гордость, </a:t>
                      </a:r>
                      <a:b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сострадание,</a:t>
                      </a:r>
                      <a:b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спокойствие,</a:t>
                      </a:r>
                      <a:b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доброта, </a:t>
                      </a:r>
                      <a:b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умиротворение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043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Как вы думаете, почему именно берёза является символом России?</a:t>
                      </a:r>
                      <a:b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Часто встречается в России</a:t>
                      </a:r>
                      <a:b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Белая, красивая, не такая, как остальные деревья</a:t>
                      </a:r>
                      <a:b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Практическая польза - материал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-142908" y="142852"/>
            <a:ext cx="9572660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222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ja-JP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Этап I</a:t>
            </a:r>
            <a:r>
              <a:rPr kumimoji="0" lang="ru-RU" altLang="ja-JP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kumimoji="0" lang="ru-RU" altLang="ja-JP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Опрос </a:t>
            </a:r>
            <a:r>
              <a:rPr kumimoji="0" lang="ru-RU" altLang="ja-JP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участников Всемирного Фестиваля Молодёжи (2024г.) и его результаты</a:t>
            </a:r>
            <a:endParaRPr kumimoji="0" lang="ru-RU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>
            <a:off x="0" y="1528746"/>
            <a:ext cx="9144000" cy="5329254"/>
          </a:xfrm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031007" y="285729"/>
            <a:ext cx="7237430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Этап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II.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Микротема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Берёза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как дерево из рода семейства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берёзовых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72" y="1214422"/>
          <a:ext cx="7715271" cy="5440680"/>
        </p:xfrm>
        <a:graphic>
          <a:graphicData uri="http://schemas.openxmlformats.org/drawingml/2006/table">
            <a:tbl>
              <a:tblPr/>
              <a:tblGrid>
                <a:gridCol w="2571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2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2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5"/>
                        </a:spcAft>
                      </a:pPr>
                      <a:r>
                        <a:rPr lang="ru-RU" sz="1400" kern="5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Виды берёз</a:t>
                      </a:r>
                      <a:endParaRPr lang="ru-RU" sz="1400" dirty="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13195" marR="13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5"/>
                        </a:spcAft>
                      </a:pPr>
                      <a:r>
                        <a:rPr lang="ru-RU" sz="1400" kern="5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Описание вида</a:t>
                      </a:r>
                      <a:endParaRPr lang="ru-RU"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13195" marR="13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5"/>
                        </a:spcAft>
                      </a:pPr>
                      <a:r>
                        <a:rPr lang="ru-RU" sz="1400" kern="5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Где растёт</a:t>
                      </a:r>
                      <a:endParaRPr lang="ru-RU"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13195" marR="13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30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5"/>
                        </a:spcAft>
                      </a:pPr>
                      <a:r>
                        <a:rPr lang="ru-RU" sz="1400" kern="5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Берёза </a:t>
                      </a:r>
                      <a:r>
                        <a:rPr lang="ru-RU" sz="1400" b="1" kern="5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карликовая</a:t>
                      </a:r>
                      <a:endParaRPr lang="ru-RU"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13195" marR="13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5"/>
                        </a:spcAft>
                      </a:pPr>
                      <a:r>
                        <a:rPr lang="ru-RU" sz="1400" kern="5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Это не деревья, а низкие ветвистые кустарники высотой чуть больше метра.</a:t>
                      </a:r>
                      <a:endParaRPr lang="ru-RU"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13195" marR="13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5"/>
                        </a:spcAft>
                      </a:pPr>
                      <a:r>
                        <a:rPr lang="ru-RU" sz="1400" kern="5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На севере Европы и Америки, на Дальнем Востоке.</a:t>
                      </a:r>
                      <a:endParaRPr lang="ru-RU" sz="1400" dirty="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13195" marR="13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8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5"/>
                        </a:spcAft>
                      </a:pPr>
                      <a:r>
                        <a:rPr lang="ru-RU" sz="1400" kern="5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Берёза </a:t>
                      </a:r>
                      <a:r>
                        <a:rPr lang="ru-RU" sz="1400" b="1" kern="5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извилистая</a:t>
                      </a:r>
                      <a:endParaRPr lang="ru-RU"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13195" marR="13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5"/>
                        </a:spcAft>
                      </a:pPr>
                      <a:r>
                        <a:rPr lang="ru-RU" sz="1400" kern="5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 Это невысокое корявое дерево с кривыми толстыми ветвями. Иногда оно стелется по земле.</a:t>
                      </a:r>
                      <a:endParaRPr lang="ru-RU"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13195" marR="13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5"/>
                        </a:spcAft>
                      </a:pPr>
                      <a:r>
                        <a:rPr lang="ru-RU" sz="1400" kern="5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В Западной Сибири, Карелии,Лапландии, в устьях рек Двины и Печоры</a:t>
                      </a:r>
                      <a:endParaRPr lang="ru-RU"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13195" marR="13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6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5"/>
                        </a:spcAft>
                      </a:pPr>
                      <a:r>
                        <a:rPr lang="ru-RU" sz="1400" kern="5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Берёза </a:t>
                      </a:r>
                      <a:r>
                        <a:rPr lang="ru-RU" sz="1400" b="1" kern="5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повислая</a:t>
                      </a:r>
                      <a:r>
                        <a:rPr lang="ru-RU" sz="1400" kern="5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, или </a:t>
                      </a:r>
                      <a:r>
                        <a:rPr lang="ru-RU" sz="1400" b="1" kern="5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бородавчатая</a:t>
                      </a:r>
                      <a:r>
                        <a:rPr lang="ru-RU" sz="1400" kern="5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. </a:t>
                      </a:r>
                      <a:endParaRPr lang="ru-RU"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13195" marR="13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5"/>
                        </a:spcAft>
                      </a:pPr>
                      <a:r>
                        <a:rPr lang="ru-RU" sz="1400" kern="5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Это высокие деревья с красивыми белыми стволами и хрупкими ветвями.</a:t>
                      </a:r>
                      <a:endParaRPr lang="ru-RU"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13195" marR="13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5"/>
                        </a:spcAft>
                      </a:pPr>
                      <a:r>
                        <a:rPr lang="ru-RU" sz="1400" kern="5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В Средней полосе России, по всей Европе и Азии- от Скандинавии до берегов Средиземного моря и Балкан, от Атлантического до Тихого океана-</a:t>
                      </a:r>
                      <a:endParaRPr lang="ru-RU" sz="1400" dirty="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13195" marR="13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4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Берёза </a:t>
                      </a:r>
                      <a:r>
                        <a:rPr lang="ru-RU" sz="1400" b="1" kern="5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пушистая</a:t>
                      </a:r>
                      <a:r>
                        <a:rPr lang="ru-RU" sz="1400" kern="5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 </a:t>
                      </a:r>
                      <a:endParaRPr lang="ru-RU"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13195" marR="13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5"/>
                        </a:spcAft>
                      </a:pPr>
                      <a:r>
                        <a:rPr lang="ru-RU" sz="1400" kern="5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Приспособлена и к холоду, и к засухе даже лучше неё. Эти прямые, с белой корой двадцатиметровые красавицы </a:t>
                      </a:r>
                      <a:endParaRPr lang="ru-RU" sz="14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13195" marR="13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Растут и в южных степях, и в горах Сибири</a:t>
                      </a:r>
                      <a:endParaRPr lang="ru-RU" sz="1400" dirty="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13195" marR="13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>
            <a:off x="0" y="1528746"/>
            <a:ext cx="9144000" cy="5329254"/>
          </a:xfrm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756647" y="154553"/>
            <a:ext cx="8124190" cy="3987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Вторая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микротема</a:t>
            </a:r>
            <a:r>
              <a:rPr lang="ru-RU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Лексическое значение и этимология слова берёза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714355"/>
          <a:ext cx="8643998" cy="6110521"/>
        </p:xfrm>
        <a:graphic>
          <a:graphicData uri="http://schemas.openxmlformats.org/drawingml/2006/table">
            <a:tbl>
              <a:tblPr/>
              <a:tblGrid>
                <a:gridCol w="4216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7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949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5"/>
                        </a:spcAft>
                      </a:pPr>
                      <a:r>
                        <a:rPr lang="ru-RU" sz="1400" b="1" kern="5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Слово</a:t>
                      </a:r>
                      <a:endParaRPr lang="ru-RU" sz="1400" b="1" dirty="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28056" marR="28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5"/>
                        </a:spcAft>
                      </a:pPr>
                      <a:r>
                        <a:rPr lang="ru-RU" sz="1400" b="1" kern="5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Происхождение </a:t>
                      </a:r>
                      <a:endParaRPr lang="ru-RU" sz="1400" b="1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28056" marR="28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563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5"/>
                        </a:spcAft>
                      </a:pPr>
                      <a:r>
                        <a:rPr lang="ru-RU" sz="1400" b="1" kern="5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Берёза </a:t>
                      </a:r>
                      <a:endParaRPr lang="ru-RU" sz="1400" b="1" dirty="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28056" marR="28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5"/>
                        </a:spcAft>
                      </a:pPr>
                      <a:r>
                        <a:rPr lang="ru-RU" sz="1400" b="1" kern="5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(лат. Bétula)- род деревьев семейства Берёзовые. Принадлежит к числу наиболее распространённых древесных пород на территории России. </a:t>
                      </a:r>
                      <a:endParaRPr lang="ru-RU" sz="1400" b="1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28056" marR="28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907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5"/>
                        </a:spcAft>
                      </a:pPr>
                      <a:r>
                        <a:rPr lang="ru-RU" sz="1400" b="1" kern="5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Берёза</a:t>
                      </a:r>
                      <a:endParaRPr lang="ru-RU" sz="1400" b="1" dirty="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28056" marR="28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5"/>
                        </a:spcAft>
                      </a:pPr>
                      <a:r>
                        <a:rPr lang="ru-RU" sz="1400" b="1" i="1" kern="5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Старославянское- </a:t>
                      </a:r>
                      <a:r>
                        <a:rPr lang="ru-RU" sz="1400" b="1" i="1" kern="5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бръзънъ</a:t>
                      </a:r>
                      <a:r>
                        <a:rPr lang="ru-RU" sz="1400" b="1" i="1" kern="5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 (апрель).</a:t>
                      </a:r>
                      <a:r>
                        <a:rPr lang="ru-RU" sz="1400" b="1" kern="5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 </a:t>
                      </a:r>
                      <a:r>
                        <a:rPr lang="ru-RU" sz="1400" b="1" i="1" kern="5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Общеславянское- </a:t>
                      </a:r>
                      <a:r>
                        <a:rPr lang="ru-RU" sz="1400" b="1" i="1" kern="5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berza</a:t>
                      </a:r>
                      <a:r>
                        <a:rPr lang="ru-RU" sz="1400" b="1" i="1" kern="5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 (берёза)</a:t>
                      </a:r>
                      <a:endParaRPr lang="ru-RU" sz="1400" b="1" dirty="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25"/>
                        </a:spcAft>
                      </a:pPr>
                      <a:r>
                        <a:rPr lang="ru-RU" sz="1400" b="1" kern="5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Слово «берёза» пришло из древнерусского языка, где существительное «берёза» и прилагательное «берёзовый» упоминаются в памятниках XII в. Заимствовано из старославянского, где «</a:t>
                      </a:r>
                      <a:r>
                        <a:rPr lang="ru-RU" sz="1400" b="1" kern="5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бръзънъ</a:t>
                      </a:r>
                      <a:r>
                        <a:rPr lang="ru-RU" sz="1400" b="1" kern="5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»- «апрель» восходит к общеславянскому </a:t>
                      </a:r>
                      <a:r>
                        <a:rPr lang="ru-RU" sz="1400" b="1" kern="5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berza</a:t>
                      </a:r>
                      <a:r>
                        <a:rPr lang="ru-RU" sz="1400" b="1" kern="5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 и далее- к индоевропейскому корню </a:t>
                      </a:r>
                      <a:r>
                        <a:rPr lang="ru-RU" sz="1400" b="1" kern="5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bhereg</a:t>
                      </a:r>
                      <a:r>
                        <a:rPr lang="ru-RU" sz="1400" b="1" kern="5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-, выражавшему понятие о белом, светлом, блестящем. Очевидно, что древнее название берёзы возникло благодаря цвету её коры, вероятно, старшее значение- </a:t>
                      </a:r>
                      <a:r>
                        <a:rPr lang="ru-RU" sz="1400" b="1" i="1" kern="5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«дерево со светлой, белеющей корой».</a:t>
                      </a:r>
                      <a:endParaRPr lang="ru-RU" sz="1400" b="1" dirty="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28056" marR="28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718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5"/>
                        </a:spcAft>
                      </a:pPr>
                      <a:r>
                        <a:rPr lang="ru-RU" sz="1400" b="1" kern="5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Берёза</a:t>
                      </a:r>
                      <a:endParaRPr lang="ru-RU" sz="1400" b="1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28056" marR="28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5"/>
                        </a:spcAft>
                      </a:pPr>
                      <a:r>
                        <a:rPr lang="ru-RU" sz="1400" b="1" kern="5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Индоевроп</a:t>
                      </a:r>
                      <a:r>
                        <a:rPr lang="ru-RU" sz="1400" b="1" kern="5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. (польск. </a:t>
                      </a:r>
                      <a:r>
                        <a:rPr lang="ru-RU" sz="1400" b="1" i="1" kern="5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brzoza</a:t>
                      </a:r>
                      <a:r>
                        <a:rPr lang="ru-RU" sz="1400" b="1" kern="5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, </a:t>
                      </a:r>
                      <a:r>
                        <a:rPr lang="ru-RU" sz="1400" b="1" kern="5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болг</a:t>
                      </a:r>
                      <a:r>
                        <a:rPr lang="ru-RU" sz="1400" b="1" kern="5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. </a:t>
                      </a:r>
                      <a:r>
                        <a:rPr lang="ru-RU" sz="1400" b="1" i="1" kern="5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бреза</a:t>
                      </a:r>
                      <a:r>
                        <a:rPr lang="ru-RU" sz="1400" b="1" kern="5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, </a:t>
                      </a:r>
                      <a:r>
                        <a:rPr lang="ru-RU" sz="1400" b="1" kern="5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латышск</a:t>
                      </a:r>
                      <a:r>
                        <a:rPr lang="ru-RU" sz="1400" b="1" kern="5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. </a:t>
                      </a:r>
                      <a:r>
                        <a:rPr lang="ru-RU" sz="1400" b="1" i="1" kern="5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bērzs</a:t>
                      </a:r>
                      <a:r>
                        <a:rPr lang="ru-RU" sz="1400" b="1" kern="5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, нем. </a:t>
                      </a:r>
                      <a:r>
                        <a:rPr lang="ru-RU" sz="1400" b="1" i="1" kern="5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Brike</a:t>
                      </a:r>
                      <a:r>
                        <a:rPr lang="ru-RU" sz="1400" b="1" kern="5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, </a:t>
                      </a:r>
                      <a:r>
                        <a:rPr lang="ru-RU" sz="1400" b="1" kern="5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тадж</a:t>
                      </a:r>
                      <a:r>
                        <a:rPr lang="ru-RU" sz="1400" b="1" kern="5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. </a:t>
                      </a:r>
                      <a:r>
                        <a:rPr lang="ru-RU" sz="1400" b="1" i="1" kern="5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burz</a:t>
                      </a:r>
                      <a:r>
                        <a:rPr lang="ru-RU" sz="1400" b="1" kern="5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 «вид дерева» и т. д.). </a:t>
                      </a:r>
                      <a:r>
                        <a:rPr lang="ru-RU" sz="1400" b="1" kern="5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Суф</a:t>
                      </a:r>
                      <a:r>
                        <a:rPr lang="ru-RU" sz="1400" b="1" kern="5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. производное от *</a:t>
                      </a:r>
                      <a:r>
                        <a:rPr lang="ru-RU" sz="1400" b="1" i="1" kern="5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bher</a:t>
                      </a:r>
                      <a:r>
                        <a:rPr lang="ru-RU" sz="1400" b="1" kern="5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 «светлый, ясный</a:t>
                      </a:r>
                      <a:r>
                        <a:rPr lang="ru-RU" sz="1400" b="1" u="none" kern="50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»</a:t>
                      </a:r>
                      <a:endParaRPr lang="ru-RU" sz="1400" b="1" u="none" dirty="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28056" marR="28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>
            <a:off x="0" y="1528746"/>
            <a:ext cx="9144000" cy="5329254"/>
          </a:xfrm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500166" y="154553"/>
            <a:ext cx="6523902" cy="3987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Третья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микротема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 берёзы в обрядах и обычаях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3" name="Изображение 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71546"/>
            <a:ext cx="2390772" cy="2390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Изображение 6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1071546"/>
            <a:ext cx="250033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Изображение 61" descr="IMG_25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1071546"/>
            <a:ext cx="257176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8" name="Изображение 63" descr="IMG_25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3857628"/>
            <a:ext cx="26432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928662" y="3500438"/>
            <a:ext cx="1165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Берегиня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28926" y="3500438"/>
            <a:ext cx="3092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Троицын и Семика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000892" y="3643314"/>
            <a:ext cx="878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Берёза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929058" y="6488668"/>
            <a:ext cx="1079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Славяне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>
            <a:off x="0" y="1570787"/>
            <a:ext cx="9144000" cy="5329254"/>
          </a:xfrm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613106" y="154553"/>
            <a:ext cx="7968615" cy="3987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Четвёртая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микротема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Образ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берёзы в устном народном творчестве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Изображение 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28670"/>
            <a:ext cx="4286248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Изображение 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357298"/>
            <a:ext cx="3571868" cy="267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Изображение 7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6356990" y="6597352"/>
            <a:ext cx="62536" cy="46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307</Words>
  <Application>Microsoft Office PowerPoint</Application>
  <PresentationFormat>Экран (4:3)</PresentationFormat>
  <Paragraphs>57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ＭＳ Ｐゴシック</vt:lpstr>
      <vt:lpstr>SimSun</vt:lpstr>
      <vt:lpstr>Arial</vt:lpstr>
      <vt:lpstr>Calibri</vt:lpstr>
      <vt:lpstr>Times New Roman</vt:lpstr>
      <vt:lpstr>Тема Office</vt:lpstr>
      <vt:lpstr>«Берёза-деревоVS символ русского духа» </vt:lpstr>
      <vt:lpstr>Актуальность: С детства мы привыкли слышать выражение русская берёза. А задумывался кто-либо о том, почему «русская», ведь берёза растёт не только в России? Почему так любимо это дерево нашим народом? В чем секрет этого растения?</vt:lpstr>
      <vt:lpstr>  Объект исследования – произведения русских поэтов, пословицы, поговорки, живопись, загадки.  Предмет исследования – образ русской берёзы в Русской культуре.  Цель исследования –  выяснить, является ли берёза символом русского духа, почему именно она так близка русскому народу. Гипотеза: Если берёза является неотъемлемой частью жизни русского человека то, она является национальным, поэтическим символ России. </vt:lpstr>
      <vt:lpstr>   Задачи исследования соответствуют микротемам:  1. Выявить отношение инсторанных студентов к берёзе (опрос) 2. Собрать данные о берёзе как о дереве семейства берёзовых 3. Расмотреть этимологию слова берёза 4. Изучить особенности образа берёзы в русских обрядах и обычаях. 5. Проанализировать образ берёзы в устном народном творчестве, поэзии. 6. Выявить образ берёзы  в живописи.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Круглый стол  «Берёза-деревоVS символ русского духа»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«БЕРЁЗА: СИМВОЛ РУССКОГО ДУХА»</dc:title>
  <dc:creator>student</dc:creator>
  <cp:lastModifiedBy>User</cp:lastModifiedBy>
  <cp:revision>17</cp:revision>
  <dcterms:created xsi:type="dcterms:W3CDTF">2025-01-18T07:42:00Z</dcterms:created>
  <dcterms:modified xsi:type="dcterms:W3CDTF">2025-09-20T16:33:26Z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D7FF5F106D2F4D3A91E1246AB67BD8E8_13</vt:lpwstr>
  </property>
  <property fmtid="{D5CDD505-2E9C-101B-9397-08002B2CF9AE}" pid="3" name="KSOProductBuildVer">
    <vt:lpwstr>1049-12.2.0.20326</vt:lpwstr>
  </property>
</Properties>
</file>