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8" r:id="rId4"/>
    <p:sldId id="267" r:id="rId5"/>
    <p:sldId id="266" r:id="rId6"/>
    <p:sldId id="262" r:id="rId7"/>
    <p:sldId id="268" r:id="rId8"/>
    <p:sldId id="265" r:id="rId9"/>
  </p:sldIdLst>
  <p:sldSz cx="14630400" cy="8229600"/>
  <p:notesSz cx="8229600" cy="14630400"/>
  <p:embeddedFontLst>
    <p:embeddedFont>
      <p:font typeface="DM Sans Medium" panose="020B0604020202020204" charset="0"/>
      <p:regular r:id="rId11"/>
    </p:embeddedFon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Inter" panose="020B0604020202020204" charset="0"/>
      <p:regular r:id="rId16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F8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73" d="100"/>
          <a:sy n="73" d="100"/>
        </p:scale>
        <p:origin x="485" y="1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35" d="100"/>
          <a:sy n="35" d="100"/>
        </p:scale>
        <p:origin x="1104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10" Type="http://schemas.openxmlformats.org/officeDocument/2006/relationships/notesMaster" Target="notesMasters/notesMaster1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04894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4264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2D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8F5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2D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8F5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2D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8F5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2D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8F5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2D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8F5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2D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8F5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2D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8F5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2D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8F5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2D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8F5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2D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8F5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689640" y="3036927"/>
            <a:ext cx="7260074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ru-RU" sz="5400" dirty="0" smtClean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«</a:t>
            </a:r>
            <a:r>
              <a:rPr lang="en-US" sz="5400" dirty="0" err="1" smtClean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Лексическое</a:t>
            </a:r>
            <a:r>
              <a:rPr lang="en-US" sz="5400" dirty="0" smtClean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 </a:t>
            </a:r>
            <a:r>
              <a:rPr lang="en-US" sz="5400" dirty="0" err="1" smtClean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путешествие</a:t>
            </a:r>
            <a:r>
              <a:rPr lang="ru-RU" sz="5400" dirty="0" smtClean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»</a:t>
            </a:r>
            <a:endParaRPr lang="en-US" sz="5400" dirty="0"/>
          </a:p>
        </p:txBody>
      </p:sp>
      <p:sp>
        <p:nvSpPr>
          <p:cNvPr id="4" name="Text 1"/>
          <p:cNvSpPr/>
          <p:nvPr/>
        </p:nvSpPr>
        <p:spPr>
          <a:xfrm>
            <a:off x="6280190" y="4276368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80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Увлекательная игра для расширения словарного запаса и закрепления знаний лексики по различным темам</a:t>
            </a:r>
            <a:endParaRPr lang="en-US" sz="28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2741993" y="7629256"/>
            <a:ext cx="1813302" cy="511444"/>
          </a:xfrm>
          <a:prstGeom prst="rect">
            <a:avLst/>
          </a:prstGeom>
          <a:solidFill>
            <a:srgbClr val="F9F8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444109"/>
            <a:ext cx="5917525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 err="1" smtClean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Цель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2493050"/>
            <a:ext cx="7473910" cy="1631632"/>
          </a:xfrm>
          <a:prstGeom prst="roundRect">
            <a:avLst>
              <a:gd name="adj" fmla="val 1420"/>
            </a:avLst>
          </a:prstGeom>
          <a:solidFill>
            <a:srgbClr val="EDEBE3"/>
          </a:solidFill>
          <a:ln/>
        </p:spPr>
      </p:sp>
      <p:sp>
        <p:nvSpPr>
          <p:cNvPr id="6" name="Text 3"/>
          <p:cNvSpPr/>
          <p:nvPr/>
        </p:nvSpPr>
        <p:spPr>
          <a:xfrm>
            <a:off x="1020604" y="2673072"/>
            <a:ext cx="7018496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40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Расширить словарный запас учащихся и закрепить знание лексики по различным темам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666708" y="982860"/>
            <a:ext cx="7594521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5400" b="1" dirty="0" err="1" smtClean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Игр</a:t>
            </a:r>
            <a:r>
              <a:rPr lang="ru-RU" sz="5400" b="1" dirty="0" smtClean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а «Угадай слово»</a:t>
            </a:r>
            <a:endParaRPr lang="en-US" sz="5400" b="1" dirty="0"/>
          </a:p>
        </p:txBody>
      </p:sp>
      <p:sp>
        <p:nvSpPr>
          <p:cNvPr id="3" name="Shape 1"/>
          <p:cNvSpPr/>
          <p:nvPr/>
        </p:nvSpPr>
        <p:spPr>
          <a:xfrm>
            <a:off x="793790" y="2991326"/>
            <a:ext cx="4196358" cy="4800124"/>
          </a:xfrm>
          <a:prstGeom prst="roundRect">
            <a:avLst>
              <a:gd name="adj" fmla="val 998"/>
            </a:avLst>
          </a:prstGeom>
          <a:solidFill>
            <a:srgbClr val="F9F8F5"/>
          </a:solidFill>
          <a:ln w="30480">
            <a:solidFill>
              <a:srgbClr val="D3D1C9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824270" y="3021806"/>
            <a:ext cx="4135398" cy="680442"/>
          </a:xfrm>
          <a:prstGeom prst="rect">
            <a:avLst/>
          </a:prstGeom>
          <a:solidFill>
            <a:srgbClr val="EDEBE3"/>
          </a:solidFill>
          <a:ln/>
        </p:spPr>
      </p:sp>
      <p:sp>
        <p:nvSpPr>
          <p:cNvPr id="5" name="Text 3"/>
          <p:cNvSpPr/>
          <p:nvPr/>
        </p:nvSpPr>
        <p:spPr>
          <a:xfrm>
            <a:off x="2721888" y="3149322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65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1</a:t>
            </a:r>
            <a:endParaRPr lang="en-US" sz="2650" dirty="0"/>
          </a:p>
        </p:txBody>
      </p:sp>
      <p:sp>
        <p:nvSpPr>
          <p:cNvPr id="7" name="Text 5"/>
          <p:cNvSpPr/>
          <p:nvPr/>
        </p:nvSpPr>
        <p:spPr>
          <a:xfrm>
            <a:off x="1051084" y="4600932"/>
            <a:ext cx="368177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400" b="1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Тема:</a:t>
            </a:r>
            <a:r>
              <a:rPr lang="en-US" sz="240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Еда</a:t>
            </a:r>
            <a:endParaRPr lang="en-US" sz="2400" dirty="0"/>
          </a:p>
        </p:txBody>
      </p:sp>
      <p:sp>
        <p:nvSpPr>
          <p:cNvPr id="8" name="Text 6"/>
          <p:cNvSpPr/>
          <p:nvPr/>
        </p:nvSpPr>
        <p:spPr>
          <a:xfrm>
            <a:off x="1051084" y="5099923"/>
            <a:ext cx="368177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400" b="1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Подсказка:</a:t>
            </a:r>
            <a:r>
              <a:rPr lang="en-US" sz="240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Это фрукт, он красный и сладкий</a:t>
            </a:r>
            <a:endParaRPr lang="en-US" sz="2400" dirty="0"/>
          </a:p>
        </p:txBody>
      </p:sp>
      <p:sp>
        <p:nvSpPr>
          <p:cNvPr id="9" name="Text 7"/>
          <p:cNvSpPr/>
          <p:nvPr/>
        </p:nvSpPr>
        <p:spPr>
          <a:xfrm>
            <a:off x="1051084" y="5961816"/>
            <a:ext cx="368177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400" b="1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Ответ:</a:t>
            </a:r>
            <a:r>
              <a:rPr lang="en-US" sz="240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Яблоко</a:t>
            </a:r>
            <a:endParaRPr lang="en-US" sz="2400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12741993" y="7629256"/>
            <a:ext cx="1813302" cy="511444"/>
          </a:xfrm>
          <a:prstGeom prst="rect">
            <a:avLst/>
          </a:prstGeom>
          <a:solidFill>
            <a:srgbClr val="F9F8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Shape 1"/>
          <p:cNvSpPr/>
          <p:nvPr/>
        </p:nvSpPr>
        <p:spPr>
          <a:xfrm>
            <a:off x="5365790" y="2991326"/>
            <a:ext cx="4196358" cy="4800124"/>
          </a:xfrm>
          <a:prstGeom prst="roundRect">
            <a:avLst>
              <a:gd name="adj" fmla="val 998"/>
            </a:avLst>
          </a:prstGeom>
          <a:solidFill>
            <a:srgbClr val="F9F8F5"/>
          </a:solidFill>
          <a:ln w="30480">
            <a:solidFill>
              <a:srgbClr val="D3D1C9"/>
            </a:solidFill>
            <a:prstDash val="solid"/>
          </a:ln>
        </p:spPr>
      </p:sp>
      <p:sp>
        <p:nvSpPr>
          <p:cNvPr id="25" name="Shape 2"/>
          <p:cNvSpPr/>
          <p:nvPr/>
        </p:nvSpPr>
        <p:spPr>
          <a:xfrm>
            <a:off x="5396270" y="3021806"/>
            <a:ext cx="4135398" cy="680442"/>
          </a:xfrm>
          <a:prstGeom prst="rect">
            <a:avLst/>
          </a:prstGeom>
          <a:solidFill>
            <a:srgbClr val="EDEBE3"/>
          </a:solidFill>
          <a:ln/>
        </p:spPr>
      </p:sp>
      <p:sp>
        <p:nvSpPr>
          <p:cNvPr id="26" name="Text 3"/>
          <p:cNvSpPr/>
          <p:nvPr/>
        </p:nvSpPr>
        <p:spPr>
          <a:xfrm>
            <a:off x="7293888" y="3149322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ru-RU" sz="2650" dirty="0" smtClean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2</a:t>
            </a:r>
            <a:endParaRPr lang="en-US" sz="2650" dirty="0"/>
          </a:p>
        </p:txBody>
      </p:sp>
      <p:sp>
        <p:nvSpPr>
          <p:cNvPr id="28" name="Text 5"/>
          <p:cNvSpPr/>
          <p:nvPr/>
        </p:nvSpPr>
        <p:spPr>
          <a:xfrm>
            <a:off x="5623084" y="4600932"/>
            <a:ext cx="368177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2400" b="1" dirty="0" err="1" smtClean="0">
                <a:solidFill>
                  <a:srgbClr val="161613"/>
                </a:solidFill>
                <a:latin typeface="Inter" panose="020B0604020202020204" charset="0"/>
                <a:ea typeface="Inter" panose="020B0604020202020204" charset="0"/>
                <a:cs typeface="Inter" pitchFamily="34" charset="-120"/>
              </a:rPr>
              <a:t>Тема</a:t>
            </a:r>
            <a:r>
              <a:rPr lang="en-US" sz="2400" b="1" dirty="0" smtClean="0">
                <a:solidFill>
                  <a:srgbClr val="161613"/>
                </a:solidFill>
                <a:latin typeface="Inter" panose="020B0604020202020204" charset="0"/>
                <a:ea typeface="Inter" panose="020B0604020202020204" charset="0"/>
                <a:cs typeface="Inter" pitchFamily="34" charset="-120"/>
              </a:rPr>
              <a:t>:</a:t>
            </a:r>
            <a:r>
              <a:rPr lang="en-US" sz="2400" dirty="0" smtClean="0">
                <a:solidFill>
                  <a:srgbClr val="161613"/>
                </a:solidFill>
                <a:latin typeface="Inter" panose="020B0604020202020204" charset="0"/>
                <a:ea typeface="Inter" panose="020B0604020202020204" charset="0"/>
                <a:cs typeface="Inter" pitchFamily="34" charset="-120"/>
              </a:rPr>
              <a:t> </a:t>
            </a:r>
            <a:r>
              <a:rPr lang="ru-RU" sz="2400" dirty="0">
                <a:latin typeface="Inter" panose="020B0604020202020204" charset="0"/>
                <a:ea typeface="Inter" panose="020B0604020202020204" charset="0"/>
              </a:rPr>
              <a:t>Овощи</a:t>
            </a:r>
            <a:endParaRPr lang="en-US" sz="2400" dirty="0">
              <a:latin typeface="Inter" panose="020B0604020202020204" charset="0"/>
              <a:ea typeface="Inter" panose="020B0604020202020204" charset="0"/>
            </a:endParaRPr>
          </a:p>
        </p:txBody>
      </p:sp>
      <p:sp>
        <p:nvSpPr>
          <p:cNvPr id="29" name="Text 6"/>
          <p:cNvSpPr/>
          <p:nvPr/>
        </p:nvSpPr>
        <p:spPr>
          <a:xfrm>
            <a:off x="5623084" y="5099923"/>
            <a:ext cx="368177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2400" b="1" dirty="0">
                <a:solidFill>
                  <a:srgbClr val="161613"/>
                </a:solidFill>
                <a:latin typeface="Inter" panose="020B0604020202020204" charset="0"/>
                <a:ea typeface="Inter" panose="020B0604020202020204" charset="0"/>
                <a:cs typeface="Inter" pitchFamily="34" charset="-120"/>
              </a:rPr>
              <a:t>Подсказка:</a:t>
            </a:r>
            <a:r>
              <a:rPr lang="en-US" sz="2400" dirty="0">
                <a:solidFill>
                  <a:srgbClr val="161613"/>
                </a:solidFill>
                <a:latin typeface="Inter" panose="020B0604020202020204" charset="0"/>
                <a:ea typeface="Inter" panose="020B0604020202020204" charset="0"/>
                <a:cs typeface="Inter" pitchFamily="34" charset="-120"/>
              </a:rPr>
              <a:t> </a:t>
            </a:r>
            <a:r>
              <a:rPr lang="ru-RU" sz="2400" dirty="0">
                <a:latin typeface="Inter" panose="020B0604020202020204" charset="0"/>
                <a:ea typeface="Inter" panose="020B0604020202020204" charset="0"/>
              </a:rPr>
              <a:t>Это зеленый овощ, который часто используется в салатах.</a:t>
            </a:r>
            <a:endParaRPr lang="en-US" sz="2400" dirty="0">
              <a:latin typeface="Inter" panose="020B0604020202020204" charset="0"/>
              <a:ea typeface="Inter" panose="020B0604020202020204" charset="0"/>
            </a:endParaRPr>
          </a:p>
        </p:txBody>
      </p:sp>
      <p:sp>
        <p:nvSpPr>
          <p:cNvPr id="30" name="Text 7"/>
          <p:cNvSpPr/>
          <p:nvPr/>
        </p:nvSpPr>
        <p:spPr>
          <a:xfrm>
            <a:off x="5623084" y="6324719"/>
            <a:ext cx="368177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400" b="1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Ответ:</a:t>
            </a:r>
            <a:r>
              <a:rPr lang="en-US" sz="240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ru-RU" sz="2400" dirty="0" smtClean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Огурец</a:t>
            </a:r>
            <a:endParaRPr lang="en-US" sz="2400" dirty="0"/>
          </a:p>
        </p:txBody>
      </p:sp>
      <p:sp>
        <p:nvSpPr>
          <p:cNvPr id="31" name="Shape 1"/>
          <p:cNvSpPr/>
          <p:nvPr/>
        </p:nvSpPr>
        <p:spPr>
          <a:xfrm>
            <a:off x="9907310" y="2991326"/>
            <a:ext cx="4196358" cy="4800124"/>
          </a:xfrm>
          <a:prstGeom prst="roundRect">
            <a:avLst>
              <a:gd name="adj" fmla="val 998"/>
            </a:avLst>
          </a:prstGeom>
          <a:solidFill>
            <a:srgbClr val="F9F8F5"/>
          </a:solidFill>
          <a:ln w="30480">
            <a:solidFill>
              <a:srgbClr val="D3D1C9"/>
            </a:solidFill>
            <a:prstDash val="solid"/>
          </a:ln>
        </p:spPr>
      </p:sp>
      <p:sp>
        <p:nvSpPr>
          <p:cNvPr id="32" name="Shape 2"/>
          <p:cNvSpPr/>
          <p:nvPr/>
        </p:nvSpPr>
        <p:spPr>
          <a:xfrm>
            <a:off x="9937790" y="3021806"/>
            <a:ext cx="4135398" cy="680442"/>
          </a:xfrm>
          <a:prstGeom prst="rect">
            <a:avLst/>
          </a:prstGeom>
          <a:solidFill>
            <a:srgbClr val="EDEBE3"/>
          </a:solidFill>
          <a:ln/>
        </p:spPr>
      </p:sp>
      <p:sp>
        <p:nvSpPr>
          <p:cNvPr id="33" name="Text 3"/>
          <p:cNvSpPr/>
          <p:nvPr/>
        </p:nvSpPr>
        <p:spPr>
          <a:xfrm>
            <a:off x="11835408" y="3149322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ru-RU" sz="2650" dirty="0">
                <a:solidFill>
                  <a:srgbClr val="161613"/>
                </a:solidFill>
              </a:rPr>
              <a:t>3</a:t>
            </a:r>
            <a:endParaRPr lang="en-US" sz="2650" dirty="0"/>
          </a:p>
        </p:txBody>
      </p:sp>
      <p:sp>
        <p:nvSpPr>
          <p:cNvPr id="35" name="Text 5"/>
          <p:cNvSpPr/>
          <p:nvPr/>
        </p:nvSpPr>
        <p:spPr>
          <a:xfrm>
            <a:off x="10164604" y="4600932"/>
            <a:ext cx="368177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2400" b="1" dirty="0" err="1" smtClean="0">
                <a:solidFill>
                  <a:srgbClr val="161613"/>
                </a:solidFill>
                <a:latin typeface="Inter" panose="020B0604020202020204" charset="0"/>
                <a:ea typeface="Inter" panose="020B0604020202020204" charset="0"/>
                <a:cs typeface="Inter" pitchFamily="34" charset="-120"/>
              </a:rPr>
              <a:t>Тема</a:t>
            </a:r>
            <a:r>
              <a:rPr lang="en-US" sz="2400" b="1" dirty="0" smtClean="0">
                <a:solidFill>
                  <a:srgbClr val="161613"/>
                </a:solidFill>
                <a:latin typeface="Inter" panose="020B0604020202020204" charset="0"/>
                <a:ea typeface="Inter" panose="020B0604020202020204" charset="0"/>
                <a:cs typeface="Inter" pitchFamily="34" charset="-120"/>
              </a:rPr>
              <a:t>:</a:t>
            </a:r>
            <a:r>
              <a:rPr lang="en-US" sz="2400" dirty="0" smtClean="0">
                <a:solidFill>
                  <a:srgbClr val="161613"/>
                </a:solidFill>
                <a:latin typeface="Inter" panose="020B0604020202020204" charset="0"/>
                <a:ea typeface="Inter" panose="020B0604020202020204" charset="0"/>
                <a:cs typeface="Inter" pitchFamily="34" charset="-120"/>
              </a:rPr>
              <a:t> </a:t>
            </a:r>
            <a:r>
              <a:rPr lang="ru-RU" sz="2400" dirty="0" smtClean="0">
                <a:latin typeface="Inter" panose="020B0604020202020204" charset="0"/>
                <a:ea typeface="Inter" panose="020B0604020202020204" charset="0"/>
              </a:rPr>
              <a:t>Животные</a:t>
            </a:r>
            <a:endParaRPr lang="en-US" sz="2400" dirty="0">
              <a:latin typeface="Inter" panose="020B0604020202020204" charset="0"/>
              <a:ea typeface="Inter" panose="020B0604020202020204" charset="0"/>
            </a:endParaRPr>
          </a:p>
        </p:txBody>
      </p:sp>
      <p:sp>
        <p:nvSpPr>
          <p:cNvPr id="36" name="Text 6"/>
          <p:cNvSpPr/>
          <p:nvPr/>
        </p:nvSpPr>
        <p:spPr>
          <a:xfrm>
            <a:off x="10164604" y="5099923"/>
            <a:ext cx="368177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2400" b="1" dirty="0">
                <a:solidFill>
                  <a:srgbClr val="161613"/>
                </a:solidFill>
                <a:latin typeface="Inter" panose="020B0604020202020204" charset="0"/>
                <a:ea typeface="Inter" panose="020B0604020202020204" charset="0"/>
                <a:cs typeface="Inter" pitchFamily="34" charset="-120"/>
              </a:rPr>
              <a:t>Подсказка:</a:t>
            </a:r>
            <a:r>
              <a:rPr lang="en-US" sz="2400" dirty="0">
                <a:solidFill>
                  <a:srgbClr val="161613"/>
                </a:solidFill>
                <a:latin typeface="Inter" panose="020B0604020202020204" charset="0"/>
                <a:ea typeface="Inter" panose="020B0604020202020204" charset="0"/>
                <a:cs typeface="Inter" pitchFamily="34" charset="-120"/>
              </a:rPr>
              <a:t> </a:t>
            </a:r>
            <a:r>
              <a:rPr lang="ru-RU" sz="2400" dirty="0">
                <a:latin typeface="Inter" panose="020B0604020202020204" charset="0"/>
                <a:ea typeface="Inter" panose="020B0604020202020204" charset="0"/>
              </a:rPr>
              <a:t>Это домашнее животное, которое мяукает.</a:t>
            </a:r>
            <a:endParaRPr lang="en-US" sz="2400" dirty="0">
              <a:latin typeface="Inter" panose="020B0604020202020204" charset="0"/>
              <a:ea typeface="Inter" panose="020B0604020202020204" charset="0"/>
            </a:endParaRPr>
          </a:p>
        </p:txBody>
      </p:sp>
      <p:sp>
        <p:nvSpPr>
          <p:cNvPr id="37" name="Text 7"/>
          <p:cNvSpPr/>
          <p:nvPr/>
        </p:nvSpPr>
        <p:spPr>
          <a:xfrm>
            <a:off x="10164604" y="6324719"/>
            <a:ext cx="368177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400" b="1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Ответ:</a:t>
            </a:r>
            <a:r>
              <a:rPr lang="en-US" sz="240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ru-RU" sz="2400" dirty="0" smtClean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Кот или кошка</a:t>
            </a:r>
            <a:endParaRPr lang="en-US" sz="2400" dirty="0"/>
          </a:p>
        </p:txBody>
      </p:sp>
      <p:pic>
        <p:nvPicPr>
          <p:cNvPr id="38" name="Рисунок 3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4709" y="5678554"/>
            <a:ext cx="2814638" cy="2512112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8946" y="2443913"/>
            <a:ext cx="1996737" cy="1993547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0946" y="1935004"/>
            <a:ext cx="2665928" cy="26659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0" grpId="0" animBg="1"/>
      <p:bldP spid="3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741993" y="7629256"/>
            <a:ext cx="1813302" cy="511444"/>
          </a:xfrm>
          <a:prstGeom prst="rect">
            <a:avLst/>
          </a:prstGeom>
          <a:solidFill>
            <a:srgbClr val="F9F8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Shape 8"/>
          <p:cNvSpPr/>
          <p:nvPr/>
        </p:nvSpPr>
        <p:spPr>
          <a:xfrm>
            <a:off x="1020604" y="3447335"/>
            <a:ext cx="4196358" cy="3409236"/>
          </a:xfrm>
          <a:prstGeom prst="roundRect">
            <a:avLst>
              <a:gd name="adj" fmla="val 998"/>
            </a:avLst>
          </a:prstGeom>
          <a:solidFill>
            <a:srgbClr val="F9F8F5"/>
          </a:solidFill>
          <a:ln w="30480">
            <a:solidFill>
              <a:srgbClr val="D3D1C9"/>
            </a:solidFill>
            <a:prstDash val="solid"/>
          </a:ln>
        </p:spPr>
      </p:sp>
      <p:sp>
        <p:nvSpPr>
          <p:cNvPr id="4" name="Shape 9"/>
          <p:cNvSpPr/>
          <p:nvPr/>
        </p:nvSpPr>
        <p:spPr>
          <a:xfrm>
            <a:off x="1020604" y="3461504"/>
            <a:ext cx="4135398" cy="680442"/>
          </a:xfrm>
          <a:prstGeom prst="rect">
            <a:avLst/>
          </a:prstGeom>
          <a:solidFill>
            <a:srgbClr val="EDEBE3"/>
          </a:solidFill>
          <a:ln/>
        </p:spPr>
        <p:txBody>
          <a:bodyPr/>
          <a:lstStyle/>
          <a:p>
            <a:endParaRPr lang="ru-RU" dirty="0"/>
          </a:p>
        </p:txBody>
      </p:sp>
      <p:sp>
        <p:nvSpPr>
          <p:cNvPr id="5" name="Text 10"/>
          <p:cNvSpPr/>
          <p:nvPr/>
        </p:nvSpPr>
        <p:spPr>
          <a:xfrm>
            <a:off x="2948702" y="3605331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ru-RU" sz="3200" dirty="0">
                <a:solidFill>
                  <a:srgbClr val="161613"/>
                </a:solidFill>
              </a:rPr>
              <a:t>1</a:t>
            </a:r>
            <a:endParaRPr lang="en-US" sz="3200" dirty="0"/>
          </a:p>
        </p:txBody>
      </p:sp>
      <p:sp>
        <p:nvSpPr>
          <p:cNvPr id="8" name="Text 13"/>
          <p:cNvSpPr/>
          <p:nvPr/>
        </p:nvSpPr>
        <p:spPr>
          <a:xfrm>
            <a:off x="1277898" y="4647634"/>
            <a:ext cx="3681770" cy="11088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400" b="1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Предложение:</a:t>
            </a:r>
            <a:r>
              <a:rPr lang="en-US" sz="240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endParaRPr lang="ru-RU" sz="2400" dirty="0" smtClean="0">
              <a:solidFill>
                <a:srgbClr val="161613"/>
              </a:solidFill>
              <a:latin typeface="Inter" pitchFamily="34" charset="0"/>
              <a:ea typeface="Inter" pitchFamily="34" charset="-122"/>
              <a:cs typeface="Inter" pitchFamily="34" charset="-120"/>
            </a:endParaRPr>
          </a:p>
          <a:p>
            <a:pPr marL="0" indent="0" algn="l">
              <a:lnSpc>
                <a:spcPts val="2850"/>
              </a:lnSpc>
              <a:buNone/>
            </a:pPr>
            <a:r>
              <a:rPr lang="en-US" sz="2400" dirty="0" smtClean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Я </a:t>
            </a:r>
            <a:r>
              <a:rPr lang="en-US" sz="240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ношу ___ (куртка) зимой</a:t>
            </a:r>
            <a:endParaRPr lang="en-US" sz="2400" dirty="0"/>
          </a:p>
        </p:txBody>
      </p:sp>
      <p:sp>
        <p:nvSpPr>
          <p:cNvPr id="9" name="Text 14"/>
          <p:cNvSpPr/>
          <p:nvPr/>
        </p:nvSpPr>
        <p:spPr>
          <a:xfrm>
            <a:off x="1277898" y="6236374"/>
            <a:ext cx="368177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b="1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Ответ:</a:t>
            </a:r>
            <a:r>
              <a:rPr lang="en-US" sz="200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Куртку</a:t>
            </a:r>
            <a:endParaRPr lang="en-US" sz="2000" dirty="0"/>
          </a:p>
        </p:txBody>
      </p:sp>
      <p:sp>
        <p:nvSpPr>
          <p:cNvPr id="16" name="Text 0"/>
          <p:cNvSpPr/>
          <p:nvPr/>
        </p:nvSpPr>
        <p:spPr>
          <a:xfrm>
            <a:off x="3744694" y="1012686"/>
            <a:ext cx="7594521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5400" b="1" dirty="0" err="1" smtClean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Игр</a:t>
            </a:r>
            <a:r>
              <a:rPr lang="ru-RU" sz="5400" b="1" dirty="0" smtClean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а «Заполни пропуски»</a:t>
            </a:r>
            <a:endParaRPr lang="en-US" sz="5400" b="1" dirty="0"/>
          </a:p>
        </p:txBody>
      </p:sp>
      <p:sp>
        <p:nvSpPr>
          <p:cNvPr id="17" name="Shape 8"/>
          <p:cNvSpPr/>
          <p:nvPr/>
        </p:nvSpPr>
        <p:spPr>
          <a:xfrm>
            <a:off x="5474256" y="2000250"/>
            <a:ext cx="4196358" cy="4856321"/>
          </a:xfrm>
          <a:prstGeom prst="roundRect">
            <a:avLst>
              <a:gd name="adj" fmla="val 998"/>
            </a:avLst>
          </a:prstGeom>
          <a:solidFill>
            <a:srgbClr val="F9F8F5"/>
          </a:solidFill>
          <a:ln w="30480">
            <a:solidFill>
              <a:srgbClr val="D3D1C9"/>
            </a:solidFill>
            <a:prstDash val="solid"/>
          </a:ln>
        </p:spPr>
        <p:txBody>
          <a:bodyPr/>
          <a:lstStyle/>
          <a:p>
            <a:endParaRPr lang="ru-RU" dirty="0"/>
          </a:p>
        </p:txBody>
      </p:sp>
      <p:sp>
        <p:nvSpPr>
          <p:cNvPr id="18" name="Shape 9"/>
          <p:cNvSpPr/>
          <p:nvPr/>
        </p:nvSpPr>
        <p:spPr>
          <a:xfrm>
            <a:off x="5517238" y="2024241"/>
            <a:ext cx="4135398" cy="680442"/>
          </a:xfrm>
          <a:prstGeom prst="rect">
            <a:avLst/>
          </a:prstGeom>
          <a:solidFill>
            <a:srgbClr val="EDEBE3"/>
          </a:solidFill>
          <a:ln/>
        </p:spPr>
      </p:sp>
      <p:sp>
        <p:nvSpPr>
          <p:cNvPr id="19" name="Text 10"/>
          <p:cNvSpPr/>
          <p:nvPr/>
        </p:nvSpPr>
        <p:spPr>
          <a:xfrm>
            <a:off x="7419558" y="2179649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ru-RU" sz="3200" dirty="0">
                <a:solidFill>
                  <a:srgbClr val="161613"/>
                </a:solidFill>
              </a:rPr>
              <a:t>2</a:t>
            </a:r>
            <a:endParaRPr lang="en-US" sz="3200" dirty="0"/>
          </a:p>
        </p:txBody>
      </p:sp>
      <p:sp>
        <p:nvSpPr>
          <p:cNvPr id="22" name="Text 13"/>
          <p:cNvSpPr/>
          <p:nvPr/>
        </p:nvSpPr>
        <p:spPr>
          <a:xfrm>
            <a:off x="5578672" y="3080355"/>
            <a:ext cx="4073963" cy="104995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2800" b="1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Предложение:</a:t>
            </a:r>
            <a:r>
              <a:rPr lang="en-US" sz="280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ru-RU" sz="2800" dirty="0">
                <a:latin typeface="Inter" panose="020B0604020202020204" charset="0"/>
                <a:ea typeface="Inter" panose="020B0604020202020204" charset="0"/>
              </a:rPr>
              <a:t>Я люблю есть ___ </a:t>
            </a:r>
            <a:r>
              <a:rPr lang="ru-RU" sz="2800" dirty="0" smtClean="0">
                <a:latin typeface="Inter" panose="020B0604020202020204" charset="0"/>
                <a:ea typeface="Inter" panose="020B0604020202020204" charset="0"/>
              </a:rPr>
              <a:t>(клубника) </a:t>
            </a:r>
            <a:r>
              <a:rPr lang="ru-RU" sz="2800" dirty="0">
                <a:latin typeface="Inter" panose="020B0604020202020204" charset="0"/>
                <a:ea typeface="Inter" panose="020B0604020202020204" charset="0"/>
              </a:rPr>
              <a:t>на завтрак.</a:t>
            </a:r>
            <a:endParaRPr lang="en-US" sz="2800" dirty="0">
              <a:latin typeface="Inter" panose="020B0604020202020204" charset="0"/>
              <a:ea typeface="Inter" panose="020B0604020202020204" charset="0"/>
            </a:endParaRPr>
          </a:p>
        </p:txBody>
      </p:sp>
      <p:sp>
        <p:nvSpPr>
          <p:cNvPr id="23" name="Text 14"/>
          <p:cNvSpPr/>
          <p:nvPr/>
        </p:nvSpPr>
        <p:spPr>
          <a:xfrm>
            <a:off x="5731550" y="6236374"/>
            <a:ext cx="368177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b="1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Ответ:</a:t>
            </a:r>
            <a:r>
              <a:rPr lang="en-US" sz="200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ru-RU" sz="2000" dirty="0" smtClean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Клубнику</a:t>
            </a:r>
            <a:endParaRPr lang="en-US" sz="2000" dirty="0"/>
          </a:p>
        </p:txBody>
      </p:sp>
      <p:sp>
        <p:nvSpPr>
          <p:cNvPr id="24" name="Shape 8"/>
          <p:cNvSpPr/>
          <p:nvPr/>
        </p:nvSpPr>
        <p:spPr>
          <a:xfrm>
            <a:off x="9927908" y="3447335"/>
            <a:ext cx="4196358" cy="3409236"/>
          </a:xfrm>
          <a:prstGeom prst="roundRect">
            <a:avLst>
              <a:gd name="adj" fmla="val 998"/>
            </a:avLst>
          </a:prstGeom>
          <a:solidFill>
            <a:srgbClr val="F9F8F5"/>
          </a:solidFill>
          <a:ln w="30480">
            <a:solidFill>
              <a:srgbClr val="D3D1C9"/>
            </a:solidFill>
            <a:prstDash val="solid"/>
          </a:ln>
        </p:spPr>
        <p:txBody>
          <a:bodyPr/>
          <a:lstStyle/>
          <a:p>
            <a:endParaRPr lang="ru-RU" dirty="0"/>
          </a:p>
        </p:txBody>
      </p:sp>
      <p:sp>
        <p:nvSpPr>
          <p:cNvPr id="25" name="Shape 9"/>
          <p:cNvSpPr/>
          <p:nvPr/>
        </p:nvSpPr>
        <p:spPr>
          <a:xfrm>
            <a:off x="9927908" y="3461504"/>
            <a:ext cx="4135398" cy="680442"/>
          </a:xfrm>
          <a:prstGeom prst="rect">
            <a:avLst/>
          </a:prstGeom>
          <a:solidFill>
            <a:srgbClr val="EDEBE3"/>
          </a:solidFill>
          <a:ln/>
        </p:spPr>
      </p:sp>
      <p:sp>
        <p:nvSpPr>
          <p:cNvPr id="26" name="Text 10"/>
          <p:cNvSpPr/>
          <p:nvPr/>
        </p:nvSpPr>
        <p:spPr>
          <a:xfrm>
            <a:off x="11856006" y="3605331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ru-RU" sz="3200" dirty="0">
                <a:solidFill>
                  <a:srgbClr val="161613"/>
                </a:solidFill>
              </a:rPr>
              <a:t>3</a:t>
            </a:r>
            <a:endParaRPr lang="en-US" sz="3200" dirty="0"/>
          </a:p>
        </p:txBody>
      </p:sp>
      <p:sp>
        <p:nvSpPr>
          <p:cNvPr id="28" name="Text 13"/>
          <p:cNvSpPr/>
          <p:nvPr/>
        </p:nvSpPr>
        <p:spPr>
          <a:xfrm>
            <a:off x="10185202" y="4409985"/>
            <a:ext cx="368177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800" b="1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Предложение:</a:t>
            </a:r>
            <a:r>
              <a:rPr lang="en-US" sz="280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ru-RU" sz="2800" dirty="0" smtClean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В парке я увидел ________ (слон).</a:t>
            </a:r>
            <a:endParaRPr lang="en-US" sz="2800" dirty="0"/>
          </a:p>
        </p:txBody>
      </p:sp>
      <p:sp>
        <p:nvSpPr>
          <p:cNvPr id="29" name="Text 14"/>
          <p:cNvSpPr/>
          <p:nvPr/>
        </p:nvSpPr>
        <p:spPr>
          <a:xfrm>
            <a:off x="10185202" y="6236374"/>
            <a:ext cx="368177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b="1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Ответ:</a:t>
            </a:r>
            <a:r>
              <a:rPr lang="en-US" sz="200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ru-RU" sz="2000" dirty="0" smtClean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Слона</a:t>
            </a:r>
            <a:endParaRPr lang="en-US" sz="2000" dirty="0"/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80975">
            <a:off x="-231399" y="1608714"/>
            <a:ext cx="3381374" cy="3381374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5605165"/>
            <a:ext cx="2531150" cy="2531150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5275" y="1257628"/>
            <a:ext cx="2624076" cy="2624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105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3" grpId="0" animBg="1"/>
      <p:bldP spid="2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741993" y="7629256"/>
            <a:ext cx="1813302" cy="511444"/>
          </a:xfrm>
          <a:prstGeom prst="rect">
            <a:avLst/>
          </a:prstGeom>
          <a:solidFill>
            <a:srgbClr val="F9F8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 0"/>
          <p:cNvSpPr/>
          <p:nvPr/>
        </p:nvSpPr>
        <p:spPr>
          <a:xfrm>
            <a:off x="3079790" y="608468"/>
            <a:ext cx="7594521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5400" b="1" dirty="0" err="1" smtClean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Игр</a:t>
            </a:r>
            <a:r>
              <a:rPr lang="ru-RU" sz="5400" b="1" dirty="0" smtClean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а «Подбери синонимы»</a:t>
            </a:r>
            <a:endParaRPr lang="en-US" sz="54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893399" y="2492753"/>
            <a:ext cx="45910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latin typeface="Inter" panose="020B0604020202020204" charset="0"/>
                <a:ea typeface="Inter" panose="020B0604020202020204" charset="0"/>
              </a:rPr>
              <a:t>Слово 1. Герой.</a:t>
            </a:r>
            <a:endParaRPr lang="ru-RU" sz="4000" b="1" dirty="0">
              <a:latin typeface="Inter" panose="020B0604020202020204" charset="0"/>
              <a:ea typeface="Inter" panose="020B0604020202020204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200639"/>
            <a:ext cx="5423064" cy="3409711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562100" y="1317247"/>
            <a:ext cx="114681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atin typeface="Inter" panose="020B0604020202020204" charset="0"/>
                <a:ea typeface="Inter" panose="020B0604020202020204" charset="0"/>
              </a:rPr>
              <a:t>Выбери только те синонимы, которые подходят к данному слову!</a:t>
            </a:r>
            <a:endParaRPr lang="ru-RU" sz="3200" dirty="0">
              <a:latin typeface="Inter" panose="020B0604020202020204" charset="0"/>
              <a:ea typeface="Inter" panose="020B060402020202020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396754" y="3332709"/>
            <a:ext cx="28043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latin typeface="Inter" panose="020B0604020202020204" charset="0"/>
                <a:ea typeface="Inter" panose="020B0604020202020204" charset="0"/>
              </a:rPr>
              <a:t>Слово 2. Забавный.</a:t>
            </a:r>
            <a:endParaRPr lang="ru-RU" sz="4000" b="1" dirty="0">
              <a:latin typeface="Inter" panose="020B0604020202020204" charset="0"/>
              <a:ea typeface="Inter" panose="020B060402020202020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018349" y="2492753"/>
            <a:ext cx="45910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latin typeface="Inter" panose="020B0604020202020204" charset="0"/>
                <a:ea typeface="Inter" panose="020B0604020202020204" charset="0"/>
              </a:rPr>
              <a:t>Слово 3. Греть.</a:t>
            </a:r>
            <a:endParaRPr lang="ru-RU" sz="4000" b="1" dirty="0">
              <a:latin typeface="Inter" panose="020B0604020202020204" charset="0"/>
              <a:ea typeface="Inter" panose="020B0604020202020204" charset="0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750" y="4581794"/>
            <a:ext cx="5429293" cy="3647806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6965" y="3200639"/>
            <a:ext cx="4522686" cy="3145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555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676401" y="333449"/>
            <a:ext cx="10144125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ru-RU" sz="6600" b="1" dirty="0" smtClean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Игра «Подбери </a:t>
            </a:r>
            <a:r>
              <a:rPr lang="ru-RU" sz="6600" b="1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а</a:t>
            </a:r>
            <a:r>
              <a:rPr lang="en-US" sz="6600" b="1" dirty="0" err="1" smtClean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нтоним</a:t>
            </a:r>
            <a:r>
              <a:rPr lang="ru-RU" sz="6600" b="1" dirty="0" smtClean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»</a:t>
            </a:r>
            <a:endParaRPr lang="en-US" sz="66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2741993" y="7629256"/>
            <a:ext cx="1813302" cy="511444"/>
          </a:xfrm>
          <a:prstGeom prst="rect">
            <a:avLst/>
          </a:prstGeom>
          <a:solidFill>
            <a:srgbClr val="F9F8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7" t="3106" r="1196" b="4914"/>
          <a:stretch/>
        </p:blipFill>
        <p:spPr bwMode="auto">
          <a:xfrm>
            <a:off x="1676401" y="1042228"/>
            <a:ext cx="10744199" cy="7187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Скругленный прямоугольник 12"/>
          <p:cNvSpPr/>
          <p:nvPr/>
        </p:nvSpPr>
        <p:spPr>
          <a:xfrm>
            <a:off x="4705350" y="1504950"/>
            <a:ext cx="1885950" cy="28956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4705350" y="4989378"/>
            <a:ext cx="1885950" cy="28956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9934576" y="1333500"/>
            <a:ext cx="2085974" cy="306705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10134600" y="4989378"/>
            <a:ext cx="1885950" cy="28956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076450" y="1695450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7524750" y="1504950"/>
            <a:ext cx="24765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2</a:t>
            </a:r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>
            <a:off x="2076450" y="4989378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3</a:t>
            </a:r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7524750" y="5143500"/>
            <a:ext cx="247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4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6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676401" y="333449"/>
            <a:ext cx="10144125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ru-RU" sz="6600" b="1" dirty="0" smtClean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Игра </a:t>
            </a:r>
            <a:r>
              <a:rPr lang="ru-RU" sz="6600" b="1" dirty="0" smtClean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«Расшифруй метафору»</a:t>
            </a:r>
            <a:endParaRPr lang="en-US" sz="66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2741993" y="7629256"/>
            <a:ext cx="1813302" cy="511444"/>
          </a:xfrm>
          <a:prstGeom prst="rect">
            <a:avLst/>
          </a:prstGeom>
          <a:solidFill>
            <a:srgbClr val="F9F8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705350" y="1504950"/>
            <a:ext cx="1885950" cy="28956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9934576" y="1333500"/>
            <a:ext cx="2085974" cy="306705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10134600" y="4989378"/>
            <a:ext cx="1885950" cy="28956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2462" y="1340726"/>
            <a:ext cx="3457904" cy="34644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0634" y="1340726"/>
            <a:ext cx="3461359" cy="3351096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2081048" y="5334219"/>
            <a:ext cx="10310649" cy="220591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Взгляните на эти, казалось бы, разные изображения. 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Найдите 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между ними 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смысловую и 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языковую связь. Что общего в идее, которую они передают? Дайте развёрнутое объяснение.</a:t>
            </a:r>
          </a:p>
        </p:txBody>
      </p:sp>
    </p:spTree>
    <p:extLst>
      <p:ext uri="{BB962C8B-B14F-4D97-AF65-F5344CB8AC3E}">
        <p14:creationId xmlns:p14="http://schemas.microsoft.com/office/powerpoint/2010/main" val="526753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67558"/>
            <a:ext cx="7505700" cy="923925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78054" y="3443288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Завершение игры</a:t>
            </a:r>
            <a:endParaRPr lang="en-US" sz="4450" b="1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12741993" y="7629256"/>
            <a:ext cx="1813302" cy="511444"/>
          </a:xfrm>
          <a:prstGeom prst="rect">
            <a:avLst/>
          </a:prstGeom>
          <a:solidFill>
            <a:srgbClr val="F9F8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202</Words>
  <Application>Microsoft Office PowerPoint</Application>
  <PresentationFormat>Произвольный</PresentationFormat>
  <Paragraphs>47</Paragraphs>
  <Slides>8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3" baseType="lpstr">
      <vt:lpstr>DM Sans Medium</vt:lpstr>
      <vt:lpstr>Calibri</vt:lpstr>
      <vt:lpstr>Inter</vt:lpstr>
      <vt:lpstr>Arial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Start</dc:creator>
  <cp:lastModifiedBy>Lola</cp:lastModifiedBy>
  <cp:revision>14</cp:revision>
  <dcterms:created xsi:type="dcterms:W3CDTF">2025-11-26T15:18:45Z</dcterms:created>
  <dcterms:modified xsi:type="dcterms:W3CDTF">2025-12-09T20:29:46Z</dcterms:modified>
</cp:coreProperties>
</file>