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31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0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0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5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764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660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121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7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0057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5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5CE6C6-8462-46A9-89A4-97F9FD0344A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FA4462-7C70-40CF-AD37-8C09211CF6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20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Своя игра</a:t>
            </a:r>
            <a:br>
              <a:rPr lang="ru-RU" dirty="0" smtClean="0"/>
            </a:br>
            <a:r>
              <a:rPr lang="ru-RU" dirty="0" smtClean="0"/>
              <a:t>морфология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Цель игры: Закрепление знаний о частях речи, их грамматических категориях (род, число, падеж, вид, время, спряжение), формирование навыков правильного изменения слов в зависимости от контекста.</a:t>
            </a:r>
          </a:p>
        </p:txBody>
      </p:sp>
    </p:spTree>
    <p:extLst>
      <p:ext uri="{BB962C8B-B14F-4D97-AF65-F5344CB8AC3E}">
        <p14:creationId xmlns:p14="http://schemas.microsoft.com/office/powerpoint/2010/main" val="9900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2217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Какое окончание будет у прилагательного в предложении: «Я гулял по </a:t>
            </a:r>
            <a:r>
              <a:rPr lang="ru-RU" sz="4000" dirty="0" err="1"/>
              <a:t>больш</a:t>
            </a:r>
            <a:r>
              <a:rPr lang="ru-RU" sz="4000" dirty="0"/>
              <a:t>… парку.»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8943882" cy="9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-ОМУ (большому).</a:t>
            </a: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10" y="3548915"/>
            <a:ext cx="2984500" cy="28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Поставьте словосочетание «интересный фильм» во Множественное число и Родительный падеж.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8943882" cy="9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Интересных фильмов.</a:t>
            </a: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16" y="3582855"/>
            <a:ext cx="3321684" cy="29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Определите падеж и род прилагательного в предложении: «Мы говорили о </a:t>
            </a:r>
            <a:r>
              <a:rPr lang="ru-RU" sz="4000" dirty="0" err="1"/>
              <a:t>замечательн</a:t>
            </a:r>
            <a:r>
              <a:rPr lang="ru-RU" sz="4000" dirty="0"/>
              <a:t>... путешествии.»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7618002" cy="1280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Предложный падеж,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средний </a:t>
            </a:r>
            <a:r>
              <a:rPr lang="ru-RU" sz="4000" dirty="0"/>
              <a:t>род. (Окончание -ом).</a:t>
            </a: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7" y="3703315"/>
            <a:ext cx="3415077" cy="32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Определите время глагола «буду читать».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Будущее сложное время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3" y="2674625"/>
            <a:ext cx="3713207" cy="191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Определите вид глаголов: «читать» и «прочитать».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Читать – несовершенный вид, прочитать – совершенный вид.</a:t>
            </a:r>
          </a:p>
        </p:txBody>
      </p: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r="21942"/>
          <a:stretch/>
        </p:blipFill>
        <p:spPr bwMode="auto">
          <a:xfrm>
            <a:off x="9364051" y="-17669"/>
            <a:ext cx="2827949" cy="37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8052342" cy="26289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dirty="0"/>
              <a:t>Вопрос: К какому спряжению относится глагол «говорить»? Назовите его формы 1-го лица единственного и множественного числа настоящего времени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98348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Ко второму спряжению. Я говорю, мы говорим.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30834"/>
            <a:ext cx="22288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Вставьте глагол «писать» в нужной форме и виде: «Я обычно (писать) письма, но вчера я (написать) одно письмо очень быстро</a:t>
            </a:r>
            <a:r>
              <a:rPr lang="ru-RU" sz="4000" dirty="0" smtClean="0"/>
              <a:t>.»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Я обычно пишу письма, но вчера я написал/написала одно письмо очень быстро.</a:t>
            </a:r>
          </a:p>
        </p:txBody>
      </p:sp>
    </p:spTree>
    <p:extLst>
      <p:ext uri="{BB962C8B-B14F-4D97-AF65-F5344CB8AC3E}">
        <p14:creationId xmlns:p14="http://schemas.microsoft.com/office/powerpoint/2010/main" val="41438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Определите наклонение глагола в предложении: «Если бы я знал ответы, я бы помог </a:t>
            </a:r>
            <a:r>
              <a:rPr lang="ru-RU" sz="4000" dirty="0" smtClean="0"/>
              <a:t>тебе» </a:t>
            </a:r>
            <a:r>
              <a:rPr lang="ru-RU" sz="4000" dirty="0"/>
              <a:t>Объясните, почему </a:t>
            </a:r>
            <a:r>
              <a:rPr lang="ru-RU" sz="4000" dirty="0"/>
              <a:t>в</a:t>
            </a:r>
            <a:r>
              <a:rPr lang="ru-RU" sz="4000" dirty="0" smtClean="0"/>
              <a:t>ы так думаете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69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/>
              <a:t>Ответ: Сослагательное (условное) наклонение. Оно обозначает действие, которое могло бы произойти при определённых условиях. (Показатели: частица «бы» и форма прошедшего времени).</a:t>
            </a:r>
          </a:p>
        </p:txBody>
      </p:sp>
    </p:spTree>
    <p:extLst>
      <p:ext uri="{BB962C8B-B14F-4D97-AF65-F5344CB8AC3E}">
        <p14:creationId xmlns:p14="http://schemas.microsoft.com/office/powerpoint/2010/main" val="22738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Поставьте слово «учитель» в Родительный падеж.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Учителя.</a:t>
            </a: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39" y="3611880"/>
            <a:ext cx="3976261" cy="34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Проспрягайте глагол «любить» в настоящем времени (все лица, единственное и множественное число</a:t>
            </a:r>
            <a:r>
              <a:rPr lang="ru-RU" sz="4000" dirty="0" smtClean="0"/>
              <a:t>).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6680742" cy="1988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Я люблю, ты любишь, он/она/оно любит; мы любим, вы любите, они любят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11059"/>
          <a:stretch/>
        </p:blipFill>
        <p:spPr bwMode="auto">
          <a:xfrm>
            <a:off x="7589520" y="3498669"/>
            <a:ext cx="4190999" cy="29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518" y="1910544"/>
            <a:ext cx="3320322" cy="1253490"/>
          </a:xfrm>
        </p:spPr>
        <p:txBody>
          <a:bodyPr>
            <a:normAutofit/>
          </a:bodyPr>
          <a:lstStyle/>
          <a:p>
            <a:r>
              <a:rPr lang="ru-RU" sz="2400" dirty="0"/>
              <a:t>Имена и их друзья (Существительные и прилагательные)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4518" y="898469"/>
            <a:ext cx="3320322" cy="101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Части речи – угадай!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518" y="3266555"/>
            <a:ext cx="3320322" cy="101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Глагол: Время и действие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4518" y="4381152"/>
            <a:ext cx="3320322" cy="101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Слова-хамелеоны (Склонение и Спряжение)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4518" y="5632565"/>
            <a:ext cx="3320322" cy="101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Служебные помощники (Предлоги, Союзы, Частицы)</a:t>
            </a: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434840" y="657054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5913120" y="653246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200</a:t>
            </a:r>
            <a:endParaRPr lang="ru-RU" sz="36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7391400" y="653246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300</a:t>
            </a:r>
            <a:endParaRPr lang="ru-RU" sz="3600" b="1" dirty="0"/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8869680" y="653246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400</a:t>
            </a:r>
            <a:endParaRPr lang="ru-RU" sz="3600" b="1" dirty="0"/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10347960" y="653245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500</a:t>
            </a:r>
            <a:endParaRPr lang="ru-RU" sz="3600" b="1" dirty="0"/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4434840" y="1937045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13120" y="1933237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200</a:t>
            </a:r>
            <a:endParaRPr lang="ru-RU" sz="3600" b="1" dirty="0"/>
          </a:p>
        </p:txBody>
      </p:sp>
      <p:sp>
        <p:nvSpPr>
          <p:cNvPr id="15" name="Скругленный прямоугольник 14">
            <a:hlinkClick r:id="rId8" action="ppaction://hlinksldjump"/>
          </p:cNvPr>
          <p:cNvSpPr/>
          <p:nvPr/>
        </p:nvSpPr>
        <p:spPr>
          <a:xfrm>
            <a:off x="7391400" y="1933237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300</a:t>
            </a:r>
            <a:endParaRPr lang="ru-RU" sz="3600" b="1" dirty="0"/>
          </a:p>
        </p:txBody>
      </p:sp>
      <p:sp>
        <p:nvSpPr>
          <p:cNvPr id="16" name="Скругленный прямоугольник 15">
            <a:hlinkClick r:id="rId9" action="ppaction://hlinksldjump"/>
          </p:cNvPr>
          <p:cNvSpPr/>
          <p:nvPr/>
        </p:nvSpPr>
        <p:spPr>
          <a:xfrm>
            <a:off x="8869680" y="1933237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400</a:t>
            </a:r>
            <a:endParaRPr lang="ru-RU" sz="3600" b="1" dirty="0"/>
          </a:p>
        </p:txBody>
      </p:sp>
      <p:sp>
        <p:nvSpPr>
          <p:cNvPr id="17" name="Скругленный прямоугольник 16">
            <a:hlinkClick r:id="rId10" action="ppaction://hlinksldjump"/>
          </p:cNvPr>
          <p:cNvSpPr/>
          <p:nvPr/>
        </p:nvSpPr>
        <p:spPr>
          <a:xfrm>
            <a:off x="10347960" y="1933236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500</a:t>
            </a:r>
            <a:endParaRPr lang="ru-RU" sz="3600" b="1" dirty="0"/>
          </a:p>
        </p:txBody>
      </p:sp>
      <p:sp>
        <p:nvSpPr>
          <p:cNvPr id="18" name="Скругленный прямоугольник 17">
            <a:hlinkClick r:id="rId11" action="ppaction://hlinksldjump"/>
          </p:cNvPr>
          <p:cNvSpPr/>
          <p:nvPr/>
        </p:nvSpPr>
        <p:spPr>
          <a:xfrm>
            <a:off x="4434840" y="3129052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19" name="Скругленный прямоугольник 18">
            <a:hlinkClick r:id="rId12" action="ppaction://hlinksldjump"/>
          </p:cNvPr>
          <p:cNvSpPr/>
          <p:nvPr/>
        </p:nvSpPr>
        <p:spPr>
          <a:xfrm>
            <a:off x="5913120" y="3125244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200</a:t>
            </a:r>
            <a:endParaRPr lang="ru-RU" sz="3600" b="1" dirty="0"/>
          </a:p>
        </p:txBody>
      </p:sp>
      <p:sp>
        <p:nvSpPr>
          <p:cNvPr id="20" name="Скругленный прямоугольник 19">
            <a:hlinkClick r:id="rId13" action="ppaction://hlinksldjump"/>
          </p:cNvPr>
          <p:cNvSpPr/>
          <p:nvPr/>
        </p:nvSpPr>
        <p:spPr>
          <a:xfrm>
            <a:off x="7391400" y="3125244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300</a:t>
            </a:r>
            <a:endParaRPr lang="ru-RU" sz="3600" b="1" dirty="0"/>
          </a:p>
        </p:txBody>
      </p:sp>
      <p:sp>
        <p:nvSpPr>
          <p:cNvPr id="21" name="Скругленный прямоугольник 20">
            <a:hlinkClick r:id="rId14" action="ppaction://hlinksldjump"/>
          </p:cNvPr>
          <p:cNvSpPr/>
          <p:nvPr/>
        </p:nvSpPr>
        <p:spPr>
          <a:xfrm>
            <a:off x="8869680" y="3125244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400</a:t>
            </a:r>
            <a:endParaRPr lang="ru-RU" sz="3600" b="1" dirty="0"/>
          </a:p>
        </p:txBody>
      </p:sp>
      <p:sp>
        <p:nvSpPr>
          <p:cNvPr id="22" name="Скругленный прямоугольник 21">
            <a:hlinkClick r:id="rId15" action="ppaction://hlinksldjump"/>
          </p:cNvPr>
          <p:cNvSpPr/>
          <p:nvPr/>
        </p:nvSpPr>
        <p:spPr>
          <a:xfrm>
            <a:off x="10347960" y="3125243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500</a:t>
            </a:r>
            <a:endParaRPr lang="ru-RU" sz="3600" b="1" dirty="0"/>
          </a:p>
        </p:txBody>
      </p:sp>
      <p:sp>
        <p:nvSpPr>
          <p:cNvPr id="23" name="Скругленный прямоугольник 22">
            <a:hlinkClick r:id="rId16" action="ppaction://hlinksldjump"/>
          </p:cNvPr>
          <p:cNvSpPr/>
          <p:nvPr/>
        </p:nvSpPr>
        <p:spPr>
          <a:xfrm>
            <a:off x="4434840" y="4385833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24" name="Скругленный прямоугольник 23">
            <a:hlinkClick r:id="rId17" action="ppaction://hlinksldjump"/>
          </p:cNvPr>
          <p:cNvSpPr/>
          <p:nvPr/>
        </p:nvSpPr>
        <p:spPr>
          <a:xfrm>
            <a:off x="5913120" y="4382025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200</a:t>
            </a:r>
            <a:endParaRPr lang="ru-RU" sz="3600" b="1" dirty="0"/>
          </a:p>
        </p:txBody>
      </p:sp>
      <p:sp>
        <p:nvSpPr>
          <p:cNvPr id="25" name="Скругленный прямоугольник 24">
            <a:hlinkClick r:id="rId18" action="ppaction://hlinksldjump"/>
          </p:cNvPr>
          <p:cNvSpPr/>
          <p:nvPr/>
        </p:nvSpPr>
        <p:spPr>
          <a:xfrm>
            <a:off x="7391400" y="4382025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300</a:t>
            </a:r>
            <a:endParaRPr lang="ru-RU" sz="3600" b="1" dirty="0"/>
          </a:p>
        </p:txBody>
      </p:sp>
      <p:sp>
        <p:nvSpPr>
          <p:cNvPr id="26" name="Скругленный прямоугольник 25">
            <a:hlinkClick r:id="rId19" action="ppaction://hlinksldjump"/>
          </p:cNvPr>
          <p:cNvSpPr/>
          <p:nvPr/>
        </p:nvSpPr>
        <p:spPr>
          <a:xfrm>
            <a:off x="8869680" y="4382025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400</a:t>
            </a:r>
            <a:endParaRPr lang="ru-RU" sz="3600" b="1" dirty="0"/>
          </a:p>
        </p:txBody>
      </p:sp>
      <p:sp>
        <p:nvSpPr>
          <p:cNvPr id="27" name="Скругленный прямоугольник 26">
            <a:hlinkClick r:id="rId20" action="ppaction://hlinksldjump"/>
          </p:cNvPr>
          <p:cNvSpPr/>
          <p:nvPr/>
        </p:nvSpPr>
        <p:spPr>
          <a:xfrm>
            <a:off x="10347960" y="4382024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500</a:t>
            </a:r>
            <a:endParaRPr lang="ru-RU" sz="3600" b="1" dirty="0"/>
          </a:p>
        </p:txBody>
      </p:sp>
      <p:sp>
        <p:nvSpPr>
          <p:cNvPr id="28" name="Скругленный прямоугольник 27">
            <a:hlinkClick r:id="rId21" action="ppaction://hlinksldjump"/>
          </p:cNvPr>
          <p:cNvSpPr/>
          <p:nvPr/>
        </p:nvSpPr>
        <p:spPr>
          <a:xfrm>
            <a:off x="4434840" y="5721932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29" name="Скругленный прямоугольник 28">
            <a:hlinkClick r:id="rId22" action="ppaction://hlinksldjump"/>
          </p:cNvPr>
          <p:cNvSpPr/>
          <p:nvPr/>
        </p:nvSpPr>
        <p:spPr>
          <a:xfrm>
            <a:off x="5913120" y="5718124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200</a:t>
            </a:r>
            <a:endParaRPr lang="ru-RU" sz="3600" b="1" dirty="0"/>
          </a:p>
        </p:txBody>
      </p:sp>
      <p:sp>
        <p:nvSpPr>
          <p:cNvPr id="30" name="Скругленный прямоугольник 29">
            <a:hlinkClick r:id="rId23" action="ppaction://hlinksldjump"/>
          </p:cNvPr>
          <p:cNvSpPr/>
          <p:nvPr/>
        </p:nvSpPr>
        <p:spPr>
          <a:xfrm>
            <a:off x="7391400" y="5718124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300</a:t>
            </a:r>
            <a:endParaRPr lang="ru-RU" sz="3600" b="1" dirty="0"/>
          </a:p>
        </p:txBody>
      </p:sp>
      <p:sp>
        <p:nvSpPr>
          <p:cNvPr id="31" name="Скругленный прямоугольник 30">
            <a:hlinkClick r:id="rId24" action="ppaction://hlinksldjump"/>
          </p:cNvPr>
          <p:cNvSpPr/>
          <p:nvPr/>
        </p:nvSpPr>
        <p:spPr>
          <a:xfrm>
            <a:off x="8869680" y="5718124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400</a:t>
            </a:r>
            <a:endParaRPr lang="ru-RU" sz="3600" b="1" dirty="0"/>
          </a:p>
        </p:txBody>
      </p:sp>
      <p:sp>
        <p:nvSpPr>
          <p:cNvPr id="32" name="Скругленный прямоугольник 31">
            <a:hlinkClick r:id="rId25" action="ppaction://hlinksldjump"/>
          </p:cNvPr>
          <p:cNvSpPr/>
          <p:nvPr/>
        </p:nvSpPr>
        <p:spPr>
          <a:xfrm>
            <a:off x="10347960" y="5718123"/>
            <a:ext cx="1325880" cy="803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500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54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Какой падеж используется после предлога «с» (в значении «вместе с кем-то/чем-то»)? Приведите пример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Творительный падеж. Например: «Я гуляю с другом.»</a:t>
            </a:r>
          </a:p>
        </p:txBody>
      </p:sp>
    </p:spTree>
    <p:extLst>
      <p:ext uri="{BB962C8B-B14F-4D97-AF65-F5344CB8AC3E}">
        <p14:creationId xmlns:p14="http://schemas.microsoft.com/office/powerpoint/2010/main" val="32203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Поставьте глагол «хотеть» в форму 3-го лица множественного числа настоящего времени.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3931920"/>
            <a:ext cx="6703602" cy="2125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Они хотят. (</a:t>
            </a:r>
            <a:r>
              <a:rPr lang="ru-RU" sz="4000" i="1" dirty="0"/>
              <a:t>Спряжение глагола «хотеть» часто вызывает трудности, т.к. он относится к разноспрягаемым</a:t>
            </a:r>
            <a:r>
              <a:rPr lang="ru-RU" sz="4000" i="1" dirty="0" smtClean="0"/>
              <a:t>.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80" y="4994910"/>
            <a:ext cx="4644720" cy="18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Ответьте на вопрос, используя слово «экскурсия» в нужном падеже: «О чём ты мечтаешь</a:t>
            </a:r>
            <a:r>
              <a:rPr lang="ru-RU" sz="4000" dirty="0" smtClean="0"/>
              <a:t>?»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90810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Я мечтаю об экскурсии. (Предложный падеж</a:t>
            </a:r>
            <a:r>
              <a:rPr lang="ru-RU" sz="4000" dirty="0" smtClean="0"/>
              <a:t>).</a:t>
            </a:r>
            <a:endParaRPr lang="ru-RU" sz="4000" dirty="0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5" y="3154679"/>
            <a:ext cx="4615725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Какой падеж требуется после предлогов «в» и «на» при ответе на вопрос «Куда</a:t>
            </a:r>
            <a:r>
              <a:rPr lang="ru-RU" sz="4000" dirty="0" smtClean="0"/>
              <a:t>?»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Винительный падеж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3065223"/>
            <a:ext cx="3680459" cy="33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/>
              <a:t>Вопрос: </a:t>
            </a:r>
            <a:r>
              <a:rPr lang="ru-RU" sz="4000" dirty="0" smtClean="0"/>
              <a:t>К какой части речи относится </a:t>
            </a:r>
            <a:r>
              <a:rPr lang="ru-RU" sz="4000" dirty="0"/>
              <a:t>слово «и» в предложении «Мама и папа дома»?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</a:t>
            </a:r>
            <a:r>
              <a:rPr lang="ru-RU" sz="4000" dirty="0" smtClean="0"/>
              <a:t>Союз</a:t>
            </a:r>
            <a:endParaRPr lang="ru-RU" sz="4000" dirty="0"/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9" r="28985"/>
          <a:stretch/>
        </p:blipFill>
        <p:spPr bwMode="auto">
          <a:xfrm>
            <a:off x="8058150" y="3366649"/>
            <a:ext cx="3143250" cy="32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Вставьте нужный союз: «Я не знал, ________ он придет сегодня.»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</a:t>
            </a:r>
            <a:r>
              <a:rPr lang="ru-RU" sz="4000" dirty="0" smtClean="0"/>
              <a:t>что.</a:t>
            </a:r>
            <a:endParaRPr lang="ru-RU" sz="4000" dirty="0"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5" y="3817616"/>
            <a:ext cx="762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Объясните разницу в значении между предложениями: «Я не читал книгу» и «Никто не читал книгу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10338342" cy="2011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«Не читал книгу» – отрицание действия (я не читал). «Никто не читал книгу» – абсолютное отрицание, подчеркивает, что вообще никто из всех не читал. Частица «ни» усиливает отрицание, обычно используется с отрицательными местоимениями/наречиями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352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9423942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Вопрос: Вставьте подходящие частицы «не» или «ни»: «(____) облачка (___) было на небе.»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94478" y="4991101"/>
            <a:ext cx="10338342" cy="128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Ни облачка не было на небе.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65" y="4555044"/>
            <a:ext cx="2921635" cy="21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65" y="4707444"/>
            <a:ext cx="2921635" cy="21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100 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9698262" cy="1463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Какая это часть речи?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КРАСИВЫЙ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6703602" cy="9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Имя прилагательное.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61" y="1010424"/>
            <a:ext cx="2857500" cy="5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Какая это часть речи и какова её начальная форма? ЧИТАЮТ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8943882" cy="205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Глагол, начальная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форма </a:t>
            </a:r>
            <a:r>
              <a:rPr lang="ru-RU" sz="4000" dirty="0"/>
              <a:t>– читать.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70" y="3819913"/>
            <a:ext cx="3568630" cy="27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429782" cy="192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Определите часть речи слова ПОД в предложении "Книга лежит под столом."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6703602" cy="9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Предлог.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 r="25433"/>
          <a:stretch/>
        </p:blipFill>
        <p:spPr bwMode="auto">
          <a:xfrm>
            <a:off x="7206018" y="3794760"/>
            <a:ext cx="277049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9372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/>
              <a:t>Вопрос: Какая это часть речи и почему? ОЧЕНЬ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91658" y="3977644"/>
            <a:ext cx="7069362" cy="1943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Наречие. Оно обозначает признак признака (например, очень быстро, очень красивый) и не изменяется.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37" y="3154684"/>
            <a:ext cx="426720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566942" cy="1897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Определите часть речи и её начальную форму: ГУЛЯЮЩИЙ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7206522" cy="212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Причастие, начальная форма – гуляющий (от глагола гулять).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55" y="2988195"/>
            <a:ext cx="4233545" cy="30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100 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937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Определите род слова КОФЕ.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6703602" cy="9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Мужской род.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8542" r="12650" b="4896"/>
          <a:stretch/>
        </p:blipFill>
        <p:spPr bwMode="auto">
          <a:xfrm>
            <a:off x="7261470" y="3223260"/>
            <a:ext cx="4168530" cy="32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1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00 </a:t>
            </a:r>
            <a:r>
              <a:rPr lang="ru-RU" dirty="0"/>
              <a:t>баллов: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Вопрос: Поставьте прилагательное </a:t>
            </a:r>
            <a:r>
              <a:rPr lang="ru-RU" sz="4000" dirty="0" smtClean="0"/>
              <a:t>«новый» в </a:t>
            </a:r>
            <a:r>
              <a:rPr lang="ru-RU" sz="4000" dirty="0"/>
              <a:t>нужную форму со словом </a:t>
            </a:r>
            <a:r>
              <a:rPr lang="ru-RU" sz="4000" dirty="0" smtClean="0"/>
              <a:t>«книга».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51678" y="4503424"/>
            <a:ext cx="8943882" cy="9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Ответ: Новая книга.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72" y="3609804"/>
            <a:ext cx="4330928" cy="32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74</TotalTime>
  <Words>275</Words>
  <Application>Microsoft Office PowerPoint</Application>
  <PresentationFormat>Широкоэкранный</PresentationFormat>
  <Paragraphs>108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Corbel</vt:lpstr>
      <vt:lpstr>Gill Sans MT</vt:lpstr>
      <vt:lpstr>Impact</vt:lpstr>
      <vt:lpstr>Badge</vt:lpstr>
      <vt:lpstr>Своя игра морфология</vt:lpstr>
      <vt:lpstr>Имена и их друзья (Существительные и прилагательные)</vt:lpstr>
      <vt:lpstr>100 баллов:</vt:lpstr>
      <vt:lpstr>200 баллов:</vt:lpstr>
      <vt:lpstr>300 баллов:</vt:lpstr>
      <vt:lpstr>400 баллов:</vt:lpstr>
      <vt:lpstr>500 баллов:</vt:lpstr>
      <vt:lpstr>100 баллов:</vt:lpstr>
      <vt:lpstr>200 баллов:</vt:lpstr>
      <vt:lpstr>300 баллов:</vt:lpstr>
      <vt:lpstr>400 баллов:</vt:lpstr>
      <vt:lpstr>500 баллов:</vt:lpstr>
      <vt:lpstr>100 баллов:</vt:lpstr>
      <vt:lpstr>200 баллов:</vt:lpstr>
      <vt:lpstr>300 баллов:</vt:lpstr>
      <vt:lpstr>400 баллов:</vt:lpstr>
      <vt:lpstr>500 баллов:</vt:lpstr>
      <vt:lpstr>100 баллов:</vt:lpstr>
      <vt:lpstr>200 баллов:</vt:lpstr>
      <vt:lpstr>300 баллов:</vt:lpstr>
      <vt:lpstr>400 баллов:</vt:lpstr>
      <vt:lpstr>500 баллов:</vt:lpstr>
      <vt:lpstr>100 баллов:</vt:lpstr>
      <vt:lpstr>200 баллов:</vt:lpstr>
      <vt:lpstr>300 баллов:</vt:lpstr>
      <vt:lpstr>400 баллов:</vt:lpstr>
      <vt:lpstr>500 баллов: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морфология</dc:title>
  <dc:creator>Start</dc:creator>
  <cp:lastModifiedBy>Lola</cp:lastModifiedBy>
  <cp:revision>14</cp:revision>
  <dcterms:created xsi:type="dcterms:W3CDTF">2025-11-26T12:47:30Z</dcterms:created>
  <dcterms:modified xsi:type="dcterms:W3CDTF">2025-12-09T20:01:46Z</dcterms:modified>
</cp:coreProperties>
</file>