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93" r:id="rId2"/>
    <p:sldId id="394" r:id="rId3"/>
    <p:sldId id="395" r:id="rId4"/>
    <p:sldId id="396" r:id="rId5"/>
    <p:sldId id="397" r:id="rId6"/>
    <p:sldId id="398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  <p:sldId id="435" r:id="rId21"/>
    <p:sldId id="412" r:id="rId22"/>
    <p:sldId id="413" r:id="rId23"/>
    <p:sldId id="414" r:id="rId24"/>
    <p:sldId id="415" r:id="rId25"/>
    <p:sldId id="416" r:id="rId26"/>
    <p:sldId id="417" r:id="rId27"/>
    <p:sldId id="418" r:id="rId28"/>
    <p:sldId id="419" r:id="rId29"/>
    <p:sldId id="420" r:id="rId30"/>
    <p:sldId id="421" r:id="rId31"/>
  </p:sldIdLst>
  <p:sldSz cx="3779838" cy="5327650"/>
  <p:notesSz cx="6858000" cy="9144000"/>
  <p:defaultTextStyle>
    <a:defPPr>
      <a:defRPr lang="ru-RU"/>
    </a:defPPr>
    <a:lvl1pPr marL="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1pPr>
    <a:lvl2pPr marL="21844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2pPr>
    <a:lvl3pPr marL="43688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3pPr>
    <a:lvl4pPr marL="65532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4pPr>
    <a:lvl5pPr marL="87439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5pPr>
    <a:lvl6pPr marL="109283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6pPr>
    <a:lvl7pPr marL="131127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7pPr>
    <a:lvl8pPr marL="152971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8pPr>
    <a:lvl9pPr marL="174815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50" userDrawn="1">
          <p15:clr>
            <a:srgbClr val="A4A3A4"/>
          </p15:clr>
        </p15:guide>
        <p15:guide id="2" pos="11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B1A6"/>
    <a:srgbClr val="F28332"/>
    <a:srgbClr val="DBCA6B"/>
    <a:srgbClr val="C7CF78"/>
    <a:srgbClr val="7F87C8"/>
    <a:srgbClr val="CE7878"/>
    <a:srgbClr val="DB0B0B"/>
    <a:srgbClr val="449AA2"/>
    <a:srgbClr val="B32ABC"/>
    <a:srgbClr val="5CA73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59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2934" y="-90"/>
      </p:cViewPr>
      <p:guideLst>
        <p:guide orient="horz" pos="1650"/>
        <p:guide pos="11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488" y="871910"/>
            <a:ext cx="3212862" cy="1854811"/>
          </a:xfrm>
        </p:spPr>
        <p:txBody>
          <a:bodyPr anchor="b"/>
          <a:lstStyle>
            <a:lvl1pPr algn="ctr">
              <a:defRPr sz="248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80" y="2798250"/>
            <a:ext cx="2834879" cy="1286282"/>
          </a:xfrm>
        </p:spPr>
        <p:txBody>
          <a:bodyPr/>
          <a:lstStyle>
            <a:lvl1pPr marL="0" indent="0" algn="ctr">
              <a:buNone/>
              <a:defRPr sz="990"/>
            </a:lvl1pPr>
            <a:lvl2pPr marL="189230" indent="0" algn="ctr">
              <a:buNone/>
              <a:defRPr sz="825"/>
            </a:lvl2pPr>
            <a:lvl3pPr marL="377825" indent="0" algn="ctr">
              <a:buNone/>
              <a:defRPr sz="745"/>
            </a:lvl3pPr>
            <a:lvl4pPr marL="567055" indent="0" algn="ctr">
              <a:buNone/>
              <a:defRPr sz="660"/>
            </a:lvl4pPr>
            <a:lvl5pPr marL="756285" indent="0" algn="ctr">
              <a:buNone/>
              <a:defRPr sz="660"/>
            </a:lvl5pPr>
            <a:lvl6pPr marL="944880" indent="0" algn="ctr">
              <a:buNone/>
              <a:defRPr sz="660"/>
            </a:lvl6pPr>
            <a:lvl7pPr marL="1134110" indent="0" algn="ctr">
              <a:buNone/>
              <a:defRPr sz="660"/>
            </a:lvl7pPr>
            <a:lvl8pPr marL="1323340" indent="0" algn="ctr">
              <a:buNone/>
              <a:defRPr sz="660"/>
            </a:lvl8pPr>
            <a:lvl9pPr marL="1511935" indent="0" algn="ctr">
              <a:buNone/>
              <a:defRPr sz="66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04947" y="283648"/>
            <a:ext cx="815028" cy="45149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864" y="283648"/>
            <a:ext cx="2397835" cy="45149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6" y="1328214"/>
            <a:ext cx="3260110" cy="2216154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96" y="3565334"/>
            <a:ext cx="3260110" cy="1165423"/>
          </a:xfrm>
        </p:spPr>
        <p:txBody>
          <a:bodyPr/>
          <a:lstStyle>
            <a:lvl1pPr marL="0" indent="0">
              <a:buNone/>
              <a:defRPr sz="990">
                <a:solidFill>
                  <a:schemeClr val="tx1"/>
                </a:solidFill>
              </a:defRPr>
            </a:lvl1pPr>
            <a:lvl2pPr marL="189230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2pPr>
            <a:lvl3pPr marL="377825" indent="0">
              <a:buNone/>
              <a:defRPr sz="745">
                <a:solidFill>
                  <a:schemeClr val="tx1">
                    <a:tint val="75000"/>
                  </a:schemeClr>
                </a:solidFill>
              </a:defRPr>
            </a:lvl3pPr>
            <a:lvl4pPr marL="567055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4pPr>
            <a:lvl5pPr marL="756285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5pPr>
            <a:lvl6pPr marL="944880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6pPr>
            <a:lvl7pPr marL="1134110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7pPr>
            <a:lvl8pPr marL="1323340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8pPr>
            <a:lvl9pPr marL="1511935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64" y="1418240"/>
            <a:ext cx="1606431" cy="3380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3543" y="1418240"/>
            <a:ext cx="1606431" cy="3380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283649"/>
            <a:ext cx="3260110" cy="10297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57" y="1306014"/>
            <a:ext cx="1599048" cy="640058"/>
          </a:xfrm>
        </p:spPr>
        <p:txBody>
          <a:bodyPr anchor="b"/>
          <a:lstStyle>
            <a:lvl1pPr marL="0" indent="0">
              <a:buNone/>
              <a:defRPr sz="990" b="1"/>
            </a:lvl1pPr>
            <a:lvl2pPr marL="189230" indent="0">
              <a:buNone/>
              <a:defRPr sz="825" b="1"/>
            </a:lvl2pPr>
            <a:lvl3pPr marL="377825" indent="0">
              <a:buNone/>
              <a:defRPr sz="745" b="1"/>
            </a:lvl3pPr>
            <a:lvl4pPr marL="567055" indent="0">
              <a:buNone/>
              <a:defRPr sz="660" b="1"/>
            </a:lvl4pPr>
            <a:lvl5pPr marL="756285" indent="0">
              <a:buNone/>
              <a:defRPr sz="660" b="1"/>
            </a:lvl5pPr>
            <a:lvl6pPr marL="944880" indent="0">
              <a:buNone/>
              <a:defRPr sz="660" b="1"/>
            </a:lvl6pPr>
            <a:lvl7pPr marL="1134110" indent="0">
              <a:buNone/>
              <a:defRPr sz="660" b="1"/>
            </a:lvl7pPr>
            <a:lvl8pPr marL="1323340" indent="0">
              <a:buNone/>
              <a:defRPr sz="660" b="1"/>
            </a:lvl8pPr>
            <a:lvl9pPr marL="1511935" indent="0">
              <a:buNone/>
              <a:defRPr sz="66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57" y="1946072"/>
            <a:ext cx="1599048" cy="2862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13543" y="1306014"/>
            <a:ext cx="1606923" cy="640058"/>
          </a:xfrm>
        </p:spPr>
        <p:txBody>
          <a:bodyPr anchor="b"/>
          <a:lstStyle>
            <a:lvl1pPr marL="0" indent="0">
              <a:buNone/>
              <a:defRPr sz="990" b="1"/>
            </a:lvl1pPr>
            <a:lvl2pPr marL="189230" indent="0">
              <a:buNone/>
              <a:defRPr sz="825" b="1"/>
            </a:lvl2pPr>
            <a:lvl3pPr marL="377825" indent="0">
              <a:buNone/>
              <a:defRPr sz="745" b="1"/>
            </a:lvl3pPr>
            <a:lvl4pPr marL="567055" indent="0">
              <a:buNone/>
              <a:defRPr sz="660" b="1"/>
            </a:lvl4pPr>
            <a:lvl5pPr marL="756285" indent="0">
              <a:buNone/>
              <a:defRPr sz="660" b="1"/>
            </a:lvl5pPr>
            <a:lvl6pPr marL="944880" indent="0">
              <a:buNone/>
              <a:defRPr sz="660" b="1"/>
            </a:lvl6pPr>
            <a:lvl7pPr marL="1134110" indent="0">
              <a:buNone/>
              <a:defRPr sz="660" b="1"/>
            </a:lvl7pPr>
            <a:lvl8pPr marL="1323340" indent="0">
              <a:buNone/>
              <a:defRPr sz="660" b="1"/>
            </a:lvl8pPr>
            <a:lvl9pPr marL="1511935" indent="0">
              <a:buNone/>
              <a:defRPr sz="66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13543" y="1946072"/>
            <a:ext cx="1606923" cy="2862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923" y="767084"/>
            <a:ext cx="1913543" cy="3786085"/>
          </a:xfrm>
        </p:spPr>
        <p:txBody>
          <a:bodyPr/>
          <a:lstStyle>
            <a:lvl1pPr>
              <a:defRPr sz="1325"/>
            </a:lvl1pPr>
            <a:lvl2pPr>
              <a:defRPr sz="1160"/>
            </a:lvl2pPr>
            <a:lvl3pPr>
              <a:defRPr sz="990"/>
            </a:lvl3pPr>
            <a:lvl4pPr>
              <a:defRPr sz="825"/>
            </a:lvl4pPr>
            <a:lvl5pPr>
              <a:defRPr sz="825"/>
            </a:lvl5pPr>
            <a:lvl6pPr>
              <a:defRPr sz="825"/>
            </a:lvl6pPr>
            <a:lvl7pPr>
              <a:defRPr sz="825"/>
            </a:lvl7pPr>
            <a:lvl8pPr>
              <a:defRPr sz="825"/>
            </a:lvl8pPr>
            <a:lvl9pPr>
              <a:defRPr sz="8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0"/>
            </a:lvl1pPr>
            <a:lvl2pPr marL="189230" indent="0">
              <a:buNone/>
              <a:defRPr sz="580"/>
            </a:lvl2pPr>
            <a:lvl3pPr marL="377825" indent="0">
              <a:buNone/>
              <a:defRPr sz="495"/>
            </a:lvl3pPr>
            <a:lvl4pPr marL="567055" indent="0">
              <a:buNone/>
              <a:defRPr sz="415"/>
            </a:lvl4pPr>
            <a:lvl5pPr marL="756285" indent="0">
              <a:buNone/>
              <a:defRPr sz="415"/>
            </a:lvl5pPr>
            <a:lvl6pPr marL="944880" indent="0">
              <a:buNone/>
              <a:defRPr sz="415"/>
            </a:lvl6pPr>
            <a:lvl7pPr marL="1134110" indent="0">
              <a:buNone/>
              <a:defRPr sz="415"/>
            </a:lvl7pPr>
            <a:lvl8pPr marL="1323340" indent="0">
              <a:buNone/>
              <a:defRPr sz="415"/>
            </a:lvl8pPr>
            <a:lvl9pPr marL="1511935" indent="0">
              <a:buNone/>
              <a:defRPr sz="41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6923" y="767084"/>
            <a:ext cx="1913543" cy="3786085"/>
          </a:xfrm>
        </p:spPr>
        <p:txBody>
          <a:bodyPr anchor="t"/>
          <a:lstStyle>
            <a:lvl1pPr marL="0" indent="0">
              <a:buNone/>
              <a:defRPr sz="1325"/>
            </a:lvl1pPr>
            <a:lvl2pPr marL="189230" indent="0">
              <a:buNone/>
              <a:defRPr sz="1160"/>
            </a:lvl2pPr>
            <a:lvl3pPr marL="377825" indent="0">
              <a:buNone/>
              <a:defRPr sz="990"/>
            </a:lvl3pPr>
            <a:lvl4pPr marL="567055" indent="0">
              <a:buNone/>
              <a:defRPr sz="825"/>
            </a:lvl4pPr>
            <a:lvl5pPr marL="756285" indent="0">
              <a:buNone/>
              <a:defRPr sz="825"/>
            </a:lvl5pPr>
            <a:lvl6pPr marL="944880" indent="0">
              <a:buNone/>
              <a:defRPr sz="825"/>
            </a:lvl6pPr>
            <a:lvl7pPr marL="1134110" indent="0">
              <a:buNone/>
              <a:defRPr sz="825"/>
            </a:lvl7pPr>
            <a:lvl8pPr marL="1323340" indent="0">
              <a:buNone/>
              <a:defRPr sz="825"/>
            </a:lvl8pPr>
            <a:lvl9pPr marL="1511935" indent="0">
              <a:buNone/>
              <a:defRPr sz="82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0"/>
            </a:lvl1pPr>
            <a:lvl2pPr marL="189230" indent="0">
              <a:buNone/>
              <a:defRPr sz="580"/>
            </a:lvl2pPr>
            <a:lvl3pPr marL="377825" indent="0">
              <a:buNone/>
              <a:defRPr sz="495"/>
            </a:lvl3pPr>
            <a:lvl4pPr marL="567055" indent="0">
              <a:buNone/>
              <a:defRPr sz="415"/>
            </a:lvl4pPr>
            <a:lvl5pPr marL="756285" indent="0">
              <a:buNone/>
              <a:defRPr sz="415"/>
            </a:lvl5pPr>
            <a:lvl6pPr marL="944880" indent="0">
              <a:buNone/>
              <a:defRPr sz="415"/>
            </a:lvl6pPr>
            <a:lvl7pPr marL="1134110" indent="0">
              <a:buNone/>
              <a:defRPr sz="415"/>
            </a:lvl7pPr>
            <a:lvl8pPr marL="1323340" indent="0">
              <a:buNone/>
              <a:defRPr sz="415"/>
            </a:lvl8pPr>
            <a:lvl9pPr marL="1511935" indent="0">
              <a:buNone/>
              <a:defRPr sz="41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64" y="1418240"/>
            <a:ext cx="326011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864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D1BAB-57F5-43C6-ABBA-E2D6E7CC2B11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77825" rtl="0" eaLnBrk="1" latinLnBrk="0" hangingPunct="1">
        <a:lnSpc>
          <a:spcPct val="90000"/>
        </a:lnSpc>
        <a:spcBef>
          <a:spcPct val="0"/>
        </a:spcBef>
        <a:buNone/>
        <a:defRPr sz="18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615" indent="-94615" algn="l" defTabSz="377825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160" kern="1200">
          <a:solidFill>
            <a:schemeClr val="tx1"/>
          </a:solidFill>
          <a:latin typeface="+mn-lt"/>
          <a:ea typeface="+mn-ea"/>
          <a:cs typeface="+mn-cs"/>
        </a:defRPr>
      </a:lvl1pPr>
      <a:lvl2pPr marL="28321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2pPr>
      <a:lvl3pPr marL="47244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3pPr>
      <a:lvl4pPr marL="66167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4pPr>
      <a:lvl5pPr marL="850265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5pPr>
      <a:lvl6pPr marL="1039495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6pPr>
      <a:lvl7pPr marL="1228725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7pPr>
      <a:lvl8pPr marL="141732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8pPr>
      <a:lvl9pPr marL="160655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1pPr>
      <a:lvl2pPr marL="18923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2pPr>
      <a:lvl3pPr marL="37782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4pPr>
      <a:lvl5pPr marL="75628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5pPr>
      <a:lvl6pPr marL="94488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6pPr>
      <a:lvl7pPr marL="113411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7pPr>
      <a:lvl8pPr marL="132334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8pPr>
      <a:lvl9pPr marL="151193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B0B0B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ГРАММАТИЧЕСКАЯ </a:t>
            </a:r>
            <a:r>
              <a:rPr lang="ru-RU" sz="1600" b="1" dirty="0" smtClean="0">
                <a:solidFill>
                  <a:schemeClr val="bg1"/>
                </a:solidFill>
              </a:rPr>
              <a:t>ДУЭЛЬ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B0B0B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Вражеское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ложит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инструменты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место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Аристократическое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кладёт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инструменты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место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Вражеское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Хочем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поехать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море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Аристократическое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Преврати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«вражеское»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просторечное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неправильное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выражение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«аристократическое»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литературное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«Обнаружив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парке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говорящую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ворону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Петя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поверил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своим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глазам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«Увидев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небе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падающую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звезду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Лена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загадала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желание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«Наткнувшись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подвале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запертый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сундук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ребята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искать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ключ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трава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такие предложения, чтобы данное слово выступало в них в роли: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одлежащего;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ополнения;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река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песок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дуб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музей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кошка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инопланетянин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B0B0B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ГРАММАТИЧЕСКАЯ </a:t>
            </a:r>
            <a:r>
              <a:rPr lang="ru-RU" sz="1600" b="1" dirty="0" smtClean="0">
                <a:solidFill>
                  <a:schemeClr val="bg1"/>
                </a:solidFill>
              </a:rPr>
              <a:t>ДУЭЛЬ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B0B0B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Вражеское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ложит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инструменты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место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Аристократическое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кладёт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инструменты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место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Вражеское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покладу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тетради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портфель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Аристократическое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Преврати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«вражеское»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просторечное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неправильное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выражение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«аристократическое»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литературное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работа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школа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праздник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МАГИЯ </a:t>
            </a:r>
            <a:r>
              <a:rPr lang="ru-RU" sz="1600" b="1" dirty="0" smtClean="0">
                <a:solidFill>
                  <a:schemeClr val="bg1"/>
                </a:solidFill>
              </a:rPr>
              <a:t>ПРЕДЛОЖЕНИЯ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271395"/>
            <a:ext cx="3612515" cy="1993265"/>
          </a:xfrm>
          <a:prstGeom prst="rect">
            <a:avLst/>
          </a:prstGeom>
          <a:solidFill>
            <a:srgbClr val="7F87C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солнце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 Солнце светит мне в глаза.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 Мама очень любит любоваться солнцем.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 Миша хочет жить на Солнце, так как устал от мороза на Земле.</a:t>
            </a:r>
          </a:p>
          <a:p>
            <a:pPr algn="just"/>
            <a:endParaRPr 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Слово: семья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1.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2.</a:t>
            </a:r>
          </a:p>
          <a:p>
            <a:pPr algn="just"/>
            <a:r>
              <a:rPr lang="ru-RU" sz="1000" b="1" dirty="0">
                <a:solidFill>
                  <a:schemeClr val="bg1"/>
                </a:solidFill>
                <a:effectLst/>
              </a:rPr>
              <a:t>3.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Используя данное тебе слово, составь такие предложения, чтобы данное слово выступало в них в роли: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подлежащего;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дополнения;</a:t>
            </a:r>
          </a:p>
          <a:p>
            <a:pPr algn="just">
              <a:buFont typeface="+mj-lt"/>
              <a:buAutoNum type="arabicParenR"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обстоятельства.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ЖИВОТНЫЕ И </a:t>
            </a:r>
            <a:r>
              <a:rPr lang="ru-RU" sz="1600" b="1" dirty="0" smtClean="0">
                <a:solidFill>
                  <a:schemeClr val="bg1"/>
                </a:solidFill>
              </a:rPr>
              <a:t>ЛЮДИ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903095"/>
            <a:ext cx="3613150" cy="337185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  <a:p>
            <a:pPr algn="ctr"/>
            <a:r>
              <a:rPr lang="ru-RU" sz="1800" b="1" dirty="0">
                <a:solidFill>
                  <a:schemeClr val="bg1"/>
                </a:solidFill>
                <a:effectLst/>
              </a:rPr>
              <a:t>Вертеться как ______ в колесе.</a:t>
            </a:r>
          </a:p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 тобой – фразеологизм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в нем пропущено слово, обозначающее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животное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Тебе нужно вспомнить это животное и выбрать правильный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вариант ответа, используя подсказки на рисунках.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Изображение 1" descr="C:/Users/пользователь/Desktop/Новая папка/кот.jpgкот"/>
          <p:cNvPicPr/>
          <p:nvPr/>
        </p:nvPicPr>
        <p:blipFill>
          <a:blip r:embed="rId2" cstate="print"/>
          <a:srcRect l="1018" r="1018"/>
          <a:stretch>
            <a:fillRect/>
          </a:stretch>
        </p:blipFill>
        <p:spPr>
          <a:xfrm>
            <a:off x="88265" y="2383790"/>
            <a:ext cx="1283335" cy="1309370"/>
          </a:xfrm>
          <a:prstGeom prst="ellipse">
            <a:avLst/>
          </a:prstGeom>
        </p:spPr>
      </p:pic>
      <p:pic>
        <p:nvPicPr>
          <p:cNvPr id="4" name="Изображение 3"/>
          <p:cNvPicPr/>
          <p:nvPr/>
        </p:nvPicPr>
        <p:blipFill>
          <a:blip r:embed="rId3" cstate="print"/>
          <a:srcRect t="8552" b="16997"/>
          <a:stretch>
            <a:fillRect/>
          </a:stretch>
        </p:blipFill>
        <p:spPr>
          <a:xfrm>
            <a:off x="1231265" y="3693160"/>
            <a:ext cx="1327785" cy="1384935"/>
          </a:xfrm>
          <a:prstGeom prst="ellipse">
            <a:avLst/>
          </a:prstGeom>
        </p:spPr>
      </p:pic>
      <p:pic>
        <p:nvPicPr>
          <p:cNvPr id="5" name="Изображение 4"/>
          <p:cNvPicPr/>
          <p:nvPr/>
        </p:nvPicPr>
        <p:blipFill>
          <a:blip r:embed="rId4" cstate="print"/>
          <a:srcRect b="29259"/>
          <a:stretch>
            <a:fillRect/>
          </a:stretch>
        </p:blipFill>
        <p:spPr>
          <a:xfrm>
            <a:off x="2313305" y="2383790"/>
            <a:ext cx="1388110" cy="1431925"/>
          </a:xfrm>
          <a:prstGeom prst="ellipse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ЖИВОТНЫЕ И </a:t>
            </a:r>
            <a:r>
              <a:rPr lang="ru-RU" sz="1600" b="1" dirty="0" smtClean="0">
                <a:solidFill>
                  <a:schemeClr val="bg1"/>
                </a:solidFill>
              </a:rPr>
              <a:t>ЛЮДИ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903095"/>
            <a:ext cx="3613150" cy="337185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bg1"/>
                </a:solidFill>
                <a:effectLst/>
              </a:rPr>
              <a:t>Как _____ языком слизала.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 тобой – фразеологизм, в нем пропущено слово, обозначающее животное. Тебе нужно вспомнить это животное и выбрать правильный вариант ответа, используя подсказки на рисунках.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Изображение 1" descr="C:/Users/пользователь/Desktop/Новая папка/корова.jpgкорова"/>
          <p:cNvPicPr/>
          <p:nvPr/>
        </p:nvPicPr>
        <p:blipFill>
          <a:blip r:embed="rId2" cstate="print"/>
          <a:srcRect l="994" r="994"/>
          <a:stretch>
            <a:fillRect/>
          </a:stretch>
        </p:blipFill>
        <p:spPr>
          <a:xfrm>
            <a:off x="88265" y="2383790"/>
            <a:ext cx="1283335" cy="1309370"/>
          </a:xfrm>
          <a:prstGeom prst="ellipse">
            <a:avLst/>
          </a:prstGeom>
        </p:spPr>
      </p:pic>
      <p:pic>
        <p:nvPicPr>
          <p:cNvPr id="4" name="Изображение 3" descr="C:/Users/пользователь/Desktop/Новая папка/рыба.jpgрыба"/>
          <p:cNvPicPr/>
          <p:nvPr/>
        </p:nvPicPr>
        <p:blipFill>
          <a:blip r:embed="rId3"/>
          <a:srcRect l="2063" r="2063"/>
          <a:stretch>
            <a:fillRect/>
          </a:stretch>
        </p:blipFill>
        <p:spPr>
          <a:xfrm>
            <a:off x="1231265" y="3693160"/>
            <a:ext cx="1327785" cy="1384935"/>
          </a:xfrm>
          <a:prstGeom prst="ellipse">
            <a:avLst/>
          </a:prstGeom>
        </p:spPr>
      </p:pic>
      <p:pic>
        <p:nvPicPr>
          <p:cNvPr id="5" name="Изображение 4"/>
          <p:cNvPicPr/>
          <p:nvPr/>
        </p:nvPicPr>
        <p:blipFill>
          <a:blip r:embed="rId4" cstate="print"/>
          <a:srcRect b="29259"/>
          <a:stretch>
            <a:fillRect/>
          </a:stretch>
        </p:blipFill>
        <p:spPr>
          <a:xfrm>
            <a:off x="2313305" y="2383790"/>
            <a:ext cx="1388110" cy="1431925"/>
          </a:xfrm>
          <a:prstGeom prst="ellipse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ЖИВОТНЫЕ И </a:t>
            </a:r>
            <a:r>
              <a:rPr lang="ru-RU" sz="1600" b="1" dirty="0" smtClean="0">
                <a:solidFill>
                  <a:schemeClr val="bg1"/>
                </a:solidFill>
              </a:rPr>
              <a:t>ЛЮДИ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903095"/>
            <a:ext cx="3613150" cy="337185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bg1"/>
                </a:solidFill>
                <a:effectLst/>
              </a:rPr>
              <a:t>Ловить ____ в мутной воде.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 тобой – фразеологизм, в нем пропущено слово, обозначающее животное. Тебе нужно вспомнить это животное и выбрать правильный вариант ответа, используя подсказки на рисунках.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Изображение 1" descr="C:/Users/пользователь/Desktop/Новая папка/череп.jpgчереп"/>
          <p:cNvPicPr/>
          <p:nvPr/>
        </p:nvPicPr>
        <p:blipFill>
          <a:blip r:embed="rId2" cstate="print"/>
          <a:srcRect t="866" b="866"/>
          <a:stretch>
            <a:fillRect/>
          </a:stretch>
        </p:blipFill>
        <p:spPr>
          <a:xfrm>
            <a:off x="88265" y="2383790"/>
            <a:ext cx="1283335" cy="1309370"/>
          </a:xfrm>
          <a:prstGeom prst="ellipse">
            <a:avLst/>
          </a:prstGeom>
        </p:spPr>
      </p:pic>
      <p:pic>
        <p:nvPicPr>
          <p:cNvPr id="4" name="Изображение 3" descr="C:/Users/пользователь/Desktop/Новая папка/рыба.jpgрыба"/>
          <p:cNvPicPr/>
          <p:nvPr/>
        </p:nvPicPr>
        <p:blipFill>
          <a:blip r:embed="rId3"/>
          <a:srcRect l="2063" r="2063"/>
          <a:stretch>
            <a:fillRect/>
          </a:stretch>
        </p:blipFill>
        <p:spPr>
          <a:xfrm>
            <a:off x="1231265" y="3693160"/>
            <a:ext cx="1327785" cy="1384935"/>
          </a:xfrm>
          <a:prstGeom prst="ellipse">
            <a:avLst/>
          </a:prstGeom>
        </p:spPr>
      </p:pic>
      <p:pic>
        <p:nvPicPr>
          <p:cNvPr id="5" name="Изображение 4" descr="C:/Users/пользователь/Desktop/Новая папка/гус.jpgгус"/>
          <p:cNvPicPr/>
          <p:nvPr/>
        </p:nvPicPr>
        <p:blipFill>
          <a:blip r:embed="rId4"/>
          <a:srcRect t="10544" b="10544"/>
          <a:stretch>
            <a:fillRect/>
          </a:stretch>
        </p:blipFill>
        <p:spPr>
          <a:xfrm>
            <a:off x="2313305" y="2383790"/>
            <a:ext cx="1388110" cy="1431925"/>
          </a:xfrm>
          <a:prstGeom prst="ellipse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ЖИВОТНЫЕ И </a:t>
            </a:r>
            <a:r>
              <a:rPr lang="ru-RU" sz="1600" b="1" dirty="0" smtClean="0">
                <a:solidFill>
                  <a:schemeClr val="bg1"/>
                </a:solidFill>
              </a:rPr>
              <a:t>ЛЮДИ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903095"/>
            <a:ext cx="3613150" cy="337185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  <a:p>
            <a:pPr algn="ctr"/>
            <a:r>
              <a:rPr lang="ru-RU" sz="1800" b="1" dirty="0">
                <a:solidFill>
                  <a:schemeClr val="bg1"/>
                </a:solidFill>
                <a:effectLst/>
              </a:rPr>
              <a:t>_____ наплакал.</a:t>
            </a:r>
          </a:p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 тобой – фразеологизм, в нем пропущено слово, обозначающее животное. Тебе нужно вспомнить это животное и выбрать правильный вариант ответа, используя подсказки на рисунках.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Изображение 1" descr="C:/Users/пользователь/Desktop/Новая папка/кот.jpgкот"/>
          <p:cNvPicPr/>
          <p:nvPr/>
        </p:nvPicPr>
        <p:blipFill>
          <a:blip r:embed="rId2" cstate="print"/>
          <a:srcRect l="1018" r="1018"/>
          <a:stretch>
            <a:fillRect/>
          </a:stretch>
        </p:blipFill>
        <p:spPr>
          <a:xfrm>
            <a:off x="88265" y="2383790"/>
            <a:ext cx="1283335" cy="1309370"/>
          </a:xfrm>
          <a:prstGeom prst="ellipse">
            <a:avLst/>
          </a:prstGeom>
        </p:spPr>
      </p:pic>
      <p:pic>
        <p:nvPicPr>
          <p:cNvPr id="4" name="Изображение 3" descr="C:/Users/пользователь/Desktop/Новая папка/заяц.jpgзаяц"/>
          <p:cNvPicPr/>
          <p:nvPr/>
        </p:nvPicPr>
        <p:blipFill>
          <a:blip r:embed="rId3" cstate="print"/>
          <a:srcRect t="15256" b="15256"/>
          <a:stretch>
            <a:fillRect/>
          </a:stretch>
        </p:blipFill>
        <p:spPr>
          <a:xfrm>
            <a:off x="1231265" y="3693160"/>
            <a:ext cx="1327785" cy="1384935"/>
          </a:xfrm>
          <a:prstGeom prst="ellipse">
            <a:avLst/>
          </a:prstGeom>
        </p:spPr>
      </p:pic>
      <p:pic>
        <p:nvPicPr>
          <p:cNvPr id="5" name="Изображение 4" descr="C:/Users/пользователь/Desktop/Новая папка/медве.jpgмедве"/>
          <p:cNvPicPr/>
          <p:nvPr/>
        </p:nvPicPr>
        <p:blipFill>
          <a:blip r:embed="rId4" cstate="print"/>
          <a:srcRect l="2528" r="2528"/>
          <a:stretch>
            <a:fillRect/>
          </a:stretch>
        </p:blipFill>
        <p:spPr>
          <a:xfrm>
            <a:off x="2313305" y="2383790"/>
            <a:ext cx="1388110" cy="1431925"/>
          </a:xfrm>
          <a:prstGeom prst="ellipse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ЖИВОТНЫЕ И </a:t>
            </a:r>
            <a:r>
              <a:rPr lang="ru-RU" sz="1600" b="1" dirty="0" smtClean="0">
                <a:solidFill>
                  <a:schemeClr val="bg1"/>
                </a:solidFill>
              </a:rPr>
              <a:t>ЛЮДИ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903095"/>
            <a:ext cx="3613150" cy="337185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  <a:p>
            <a:pPr algn="ctr"/>
            <a:r>
              <a:rPr lang="ru-RU" sz="1800" b="1" dirty="0">
                <a:solidFill>
                  <a:schemeClr val="bg1"/>
                </a:solidFill>
                <a:effectLst/>
              </a:rPr>
              <a:t>Дразнить _______.</a:t>
            </a:r>
          </a:p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 тобой – фразеологизм, в нем пропущено слово, обозначающее животное. Тебе нужно вспомнить это животное и выбрать правильный вариант ответа, используя подсказки на рисунках.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Изображение 1" descr="C:/Users/пользователь/Desktop/Новая папка/гус.jpgгус"/>
          <p:cNvPicPr/>
          <p:nvPr/>
        </p:nvPicPr>
        <p:blipFill>
          <a:blip r:embed="rId2"/>
          <a:srcRect t="10985" b="10985"/>
          <a:stretch>
            <a:fillRect/>
          </a:stretch>
        </p:blipFill>
        <p:spPr>
          <a:xfrm>
            <a:off x="88265" y="2383790"/>
            <a:ext cx="1283335" cy="1309370"/>
          </a:xfrm>
          <a:prstGeom prst="ellipse">
            <a:avLst/>
          </a:prstGeom>
        </p:spPr>
      </p:pic>
      <p:pic>
        <p:nvPicPr>
          <p:cNvPr id="4" name="Изображение 3" descr="C:/Users/пользователь/Desktop/Новая папка/овца.jpgовца"/>
          <p:cNvPicPr/>
          <p:nvPr/>
        </p:nvPicPr>
        <p:blipFill>
          <a:blip r:embed="rId3" cstate="print"/>
          <a:srcRect t="15256" b="15256"/>
          <a:stretch>
            <a:fillRect/>
          </a:stretch>
        </p:blipFill>
        <p:spPr>
          <a:xfrm>
            <a:off x="1231265" y="3693160"/>
            <a:ext cx="1327785" cy="1384935"/>
          </a:xfrm>
          <a:prstGeom prst="ellipse">
            <a:avLst/>
          </a:prstGeom>
        </p:spPr>
      </p:pic>
      <p:pic>
        <p:nvPicPr>
          <p:cNvPr id="5" name="Изображение 4" descr="C:/Users/пользователь/Desktop/Новая папка/кроко.jpgкроко"/>
          <p:cNvPicPr/>
          <p:nvPr/>
        </p:nvPicPr>
        <p:blipFill>
          <a:blip r:embed="rId4" cstate="print"/>
          <a:srcRect l="6031" r="6031"/>
          <a:stretch>
            <a:fillRect/>
          </a:stretch>
        </p:blipFill>
        <p:spPr>
          <a:xfrm>
            <a:off x="2313305" y="2383790"/>
            <a:ext cx="1388110" cy="1431925"/>
          </a:xfrm>
          <a:prstGeom prst="ellipse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ЖИВОТНЫЕ И </a:t>
            </a:r>
            <a:r>
              <a:rPr lang="ru-RU" sz="1600" b="1" dirty="0" smtClean="0">
                <a:solidFill>
                  <a:schemeClr val="bg1"/>
                </a:solidFill>
              </a:rPr>
              <a:t>ЛЮДИ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903095"/>
            <a:ext cx="3613150" cy="337185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  <a:p>
            <a:pPr algn="ctr"/>
            <a:r>
              <a:rPr lang="ru-RU" sz="1800" b="1" dirty="0">
                <a:solidFill>
                  <a:schemeClr val="bg1"/>
                </a:solidFill>
                <a:effectLst/>
              </a:rPr>
              <a:t>_________ слезы.</a:t>
            </a:r>
          </a:p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 тобой – фразеологизм, в нем пропущено слово, обозначающее животное. Тебе нужно вспомнить это животное и выбрать правильный вариант ответа, используя подсказки на рисунках.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Изображение 1" descr="C:/Users/пользователь/Desktop/Новая папка/кроко.jpgкроко"/>
          <p:cNvPicPr/>
          <p:nvPr/>
        </p:nvPicPr>
        <p:blipFill>
          <a:blip r:embed="rId2" cstate="print"/>
          <a:srcRect l="5553" r="5553"/>
          <a:stretch>
            <a:fillRect/>
          </a:stretch>
        </p:blipFill>
        <p:spPr>
          <a:xfrm>
            <a:off x="88265" y="2383790"/>
            <a:ext cx="1283335" cy="1309370"/>
          </a:xfrm>
          <a:prstGeom prst="ellipse">
            <a:avLst/>
          </a:prstGeom>
        </p:spPr>
      </p:pic>
      <p:pic>
        <p:nvPicPr>
          <p:cNvPr id="4" name="Изображение 3" descr="C:/Users/пользователь/Desktop/Новая папка/заяц.jpgзаяц"/>
          <p:cNvPicPr/>
          <p:nvPr/>
        </p:nvPicPr>
        <p:blipFill>
          <a:blip r:embed="rId3" cstate="print"/>
          <a:srcRect t="15256" b="15256"/>
          <a:stretch>
            <a:fillRect/>
          </a:stretch>
        </p:blipFill>
        <p:spPr>
          <a:xfrm>
            <a:off x="1231265" y="3693160"/>
            <a:ext cx="1327785" cy="1384935"/>
          </a:xfrm>
          <a:prstGeom prst="ellipse">
            <a:avLst/>
          </a:prstGeom>
        </p:spPr>
      </p:pic>
      <p:pic>
        <p:nvPicPr>
          <p:cNvPr id="5" name="Изображение 4" descr="C:/Users/пользователь/Desktop/Новая папка/бел.jpgбел"/>
          <p:cNvPicPr/>
          <p:nvPr/>
        </p:nvPicPr>
        <p:blipFill>
          <a:blip r:embed="rId4" cstate="print"/>
          <a:srcRect t="8737" b="8737"/>
          <a:stretch>
            <a:fillRect/>
          </a:stretch>
        </p:blipFill>
        <p:spPr>
          <a:xfrm>
            <a:off x="2313305" y="2383790"/>
            <a:ext cx="1388110" cy="1431925"/>
          </a:xfrm>
          <a:prstGeom prst="ellipse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«Войдя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комнату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девочка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замерла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удивления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ЖИВОТНЫЕ И </a:t>
            </a:r>
            <a:r>
              <a:rPr lang="ru-RU" sz="1600" b="1" dirty="0" smtClean="0">
                <a:solidFill>
                  <a:schemeClr val="bg1"/>
                </a:solidFill>
              </a:rPr>
              <a:t>ЛЮДИ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903095"/>
            <a:ext cx="3613150" cy="337185"/>
          </a:xfrm>
          <a:prstGeom prst="rect">
            <a:avLst/>
          </a:prstGeom>
          <a:solidFill>
            <a:srgbClr val="C7CF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  <a:p>
            <a:pPr algn="ctr"/>
            <a:r>
              <a:rPr lang="ru-RU" sz="1800" b="1" dirty="0">
                <a:solidFill>
                  <a:schemeClr val="bg1"/>
                </a:solidFill>
                <a:effectLst/>
              </a:rPr>
              <a:t>______ услуга.</a:t>
            </a:r>
          </a:p>
          <a:p>
            <a:pPr algn="l"/>
            <a:endParaRPr lang="ru-RU" sz="1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96290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 тобой – фразеологизм, в нем пропущено слово, обозначающее животное. Тебе нужно вспомнить это животное и выбрать правильный вариант ответа, используя подсказки на рисунках.</a:t>
            </a: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Изображение 1" descr="C:/Users/пользователь/Desktop/Новая папка/дог.jpgдог"/>
          <p:cNvPicPr/>
          <p:nvPr/>
        </p:nvPicPr>
        <p:blipFill>
          <a:blip r:embed="rId2" cstate="print"/>
          <a:srcRect l="994" r="994"/>
          <a:stretch>
            <a:fillRect/>
          </a:stretch>
        </p:blipFill>
        <p:spPr>
          <a:xfrm>
            <a:off x="88265" y="2383790"/>
            <a:ext cx="1283335" cy="1309370"/>
          </a:xfrm>
          <a:prstGeom prst="ellipse">
            <a:avLst/>
          </a:prstGeom>
        </p:spPr>
      </p:pic>
      <p:pic>
        <p:nvPicPr>
          <p:cNvPr id="4" name="Изображение 3" descr="C:/Users/пользователь/Desktop/Новая папка/кроко.jpgкроко"/>
          <p:cNvPicPr/>
          <p:nvPr/>
        </p:nvPicPr>
        <p:blipFill>
          <a:blip r:embed="rId3" cstate="print"/>
          <a:srcRect l="6511" r="6511"/>
          <a:stretch>
            <a:fillRect/>
          </a:stretch>
        </p:blipFill>
        <p:spPr>
          <a:xfrm>
            <a:off x="1231265" y="3693160"/>
            <a:ext cx="1327785" cy="1384935"/>
          </a:xfrm>
          <a:prstGeom prst="ellipse">
            <a:avLst/>
          </a:prstGeom>
        </p:spPr>
      </p:pic>
      <p:pic>
        <p:nvPicPr>
          <p:cNvPr id="5" name="Изображение 4" descr="C:/Users/пользователь/Desktop/Новая папка/медве.jpgмедве"/>
          <p:cNvPicPr/>
          <p:nvPr/>
        </p:nvPicPr>
        <p:blipFill>
          <a:blip r:embed="rId4" cstate="print"/>
          <a:srcRect l="2528" r="2528"/>
          <a:stretch>
            <a:fillRect/>
          </a:stretch>
        </p:blipFill>
        <p:spPr>
          <a:xfrm>
            <a:off x="2313305" y="2383790"/>
            <a:ext cx="1388110" cy="1431925"/>
          </a:xfrm>
          <a:prstGeom prst="ellipse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«Поднявшись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холм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путешественники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вдали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странное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зрелище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«Обернувшись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странный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звук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заметил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необъяснимое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«Взяв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руки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старую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книгу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ученик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почувствовал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легкое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покалывание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пальцах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«Проснувшись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ночью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шума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Катя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разглядела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окне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силуэт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ИСТОРИЮ.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l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угла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l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l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«Найдя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чердаке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загадочный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ключ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решил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найти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нему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замок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l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ПРОДОЛЖИ </a:t>
            </a:r>
            <a:r>
              <a:rPr lang="ru-RU" sz="1600" b="1" dirty="0" smtClean="0">
                <a:solidFill>
                  <a:schemeClr val="bg1"/>
                </a:solidFill>
              </a:rPr>
              <a:t>ИСТОРИЮ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656080"/>
            <a:ext cx="3612515" cy="3173730"/>
          </a:xfrm>
          <a:prstGeom prst="rect">
            <a:avLst/>
          </a:prstGeom>
          <a:solidFill>
            <a:srgbClr val="CE7878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Открыв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дверь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сарай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увидел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необычное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»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ru-RU" altLang="ru-RU" sz="1000" b="1" dirty="0" smtClean="0">
                <a:solidFill>
                  <a:schemeClr val="bg1"/>
                </a:solidFill>
                <a:effectLst/>
              </a:rPr>
              <a:t>«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Заметив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столе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пожелтевший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свиток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осторожно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развернул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пергаменте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начертаны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таинственные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светящиеся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призрачным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светом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Рассматривая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находку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мальчик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услышал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шорох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доносящийся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 err="1" smtClean="0">
                <a:solidFill>
                  <a:schemeClr val="bg1"/>
                </a:solidFill>
                <a:effectLst/>
              </a:rPr>
              <a:t>угла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»</a:t>
            </a:r>
            <a:r>
              <a:rPr lang="en-US" altLang="ru-RU" sz="1000" b="1" dirty="0" smtClean="0">
                <a:solidFill>
                  <a:schemeClr val="bg1"/>
                </a:solidFill>
                <a:effectLst/>
              </a:rPr>
              <a:t>.</a:t>
            </a:r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Начало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«Услышав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тихую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музыку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доносящуюся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леса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дети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пошли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звук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...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»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Продолжение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Прочитай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Продолжи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(3-4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употребив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трёх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деепричастий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1988</Words>
  <Application>WPS Presentation</Application>
  <PresentationFormat>Произвольный</PresentationFormat>
  <Paragraphs>264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Olga</cp:lastModifiedBy>
  <cp:revision>86</cp:revision>
  <dcterms:created xsi:type="dcterms:W3CDTF">2024-11-17T12:21:00Z</dcterms:created>
  <dcterms:modified xsi:type="dcterms:W3CDTF">2025-12-17T20:02:16Z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E11A023C75394B258EF115B349125981_13</vt:lpwstr>
  </property>
  <property fmtid="{D5CDD505-2E9C-101B-9397-08002B2CF9AE}" pid="3" name="KSOProductBuildVer">
    <vt:lpwstr>1049-12.2.0.23155</vt:lpwstr>
  </property>
</Properties>
</file>